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sldIdLst>
    <p:sldId id="353" r:id="rId2"/>
    <p:sldId id="417" r:id="rId3"/>
    <p:sldId id="419" r:id="rId4"/>
    <p:sldId id="423" r:id="rId5"/>
    <p:sldId id="430" r:id="rId6"/>
    <p:sldId id="426" r:id="rId7"/>
    <p:sldId id="424" r:id="rId8"/>
    <p:sldId id="409" r:id="rId9"/>
    <p:sldId id="427" r:id="rId10"/>
    <p:sldId id="343" r:id="rId11"/>
    <p:sldId id="429" r:id="rId12"/>
    <p:sldId id="428" r:id="rId13"/>
    <p:sldId id="431" r:id="rId14"/>
    <p:sldId id="337" r:id="rId15"/>
    <p:sldId id="432"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57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480" autoAdjust="0"/>
    <p:restoredTop sz="94624" autoAdjust="0"/>
  </p:normalViewPr>
  <p:slideViewPr>
    <p:cSldViewPr>
      <p:cViewPr varScale="1">
        <p:scale>
          <a:sx n="100" d="100"/>
          <a:sy n="100" d="100"/>
        </p:scale>
        <p:origin x="-4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680C250-79BF-4D4B-BF25-B26D008D415C}" type="datetimeFigureOut">
              <a:rPr lang="ru-RU"/>
              <a:pPr>
                <a:defRPr/>
              </a:pPr>
              <a:t>08.11.2016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20C830-2168-4B7C-96C0-168811EF1584}"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52ECA31-4C40-4BFF-8267-B85CBEB6FD13}" type="datetimeFigureOut">
              <a:rPr lang="ru-RU"/>
              <a:pPr>
                <a:defRPr/>
              </a:pPr>
              <a:t>08.11.2016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311FC7-99E1-4306-92F8-4C8B9EF26A0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9DBED12-9AED-41E3-8D5D-77100114B9CB}" type="datetimeFigureOut">
              <a:rPr lang="ru-RU"/>
              <a:pPr>
                <a:defRPr/>
              </a:pPr>
              <a:t>08.11.2016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C0DC32-BFC0-4A43-82C7-5E9B2F8EE63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1611323-D7AA-42AF-9614-48668354EEED}" type="datetimeFigureOut">
              <a:rPr lang="ru-RU"/>
              <a:pPr>
                <a:defRPr/>
              </a:pPr>
              <a:t>08.11.2016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397565-22FE-457C-838D-CEC7855960B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A7F9FC8-7E4C-41B5-86F8-E794101CC1BC}" type="datetimeFigureOut">
              <a:rPr lang="ru-RU"/>
              <a:pPr>
                <a:defRPr/>
              </a:pPr>
              <a:t>08.11.2016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433B34-4F9B-49C7-9AF0-3720A50B80E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7C4FF85-3173-4BCE-B795-B04E0688B331}" type="datetimeFigureOut">
              <a:rPr lang="ru-RU"/>
              <a:pPr>
                <a:defRPr/>
              </a:pPr>
              <a:t>08.11.2016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44BC08-B137-40DD-A381-AF053849718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DD28258-6AB3-4F4C-9780-3CEC5CAE20C3}" type="datetimeFigureOut">
              <a:rPr lang="ru-RU"/>
              <a:pPr>
                <a:defRPr/>
              </a:pPr>
              <a:t>08.11.2016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1992349-E4A8-4C52-935A-96985450CF4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3C61DB8-F110-49F0-B718-157644EFFE40}" type="datetimeFigureOut">
              <a:rPr lang="ru-RU"/>
              <a:pPr>
                <a:defRPr/>
              </a:pPr>
              <a:t>08.11.2016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C211C3A-7E35-465E-8320-68C5F937021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24E7784D-03D5-496B-A6FB-85ED8940F187}" type="datetimeFigureOut">
              <a:rPr lang="ru-RU"/>
              <a:pPr>
                <a:defRPr/>
              </a:pPr>
              <a:t>08.11.2016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B17AADD-467A-48E5-901B-F6AF65727F6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FD60126-3E9D-425C-9DC3-A93405B15AAB}" type="datetimeFigureOut">
              <a:rPr lang="ru-RU"/>
              <a:pPr>
                <a:defRPr/>
              </a:pPr>
              <a:t>08.11.2016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3FBD1DF-AEE8-4E82-904D-FCF440E8A35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3"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62" y="27306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3" y="143511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AF09529-BDA2-49C8-BABC-6AA3749D3BFD}" type="datetimeFigureOut">
              <a:rPr lang="ru-RU"/>
              <a:pPr>
                <a:defRPr/>
              </a:pPr>
              <a:t>08.11.2016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1676957-9B9E-4EE6-AF51-8A32E0BF135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2AB0596-EE0B-4482-B8EA-D294598F9F7F}" type="datetimeFigureOut">
              <a:rPr lang="ru-RU"/>
              <a:pPr>
                <a:defRPr/>
              </a:pPr>
              <a:t>08.11.2016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F55389-ACB0-4314-85B8-7795A4DB6B6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6731AB7D-E9C0-4593-9768-245E9B3E631A}" type="datetimeFigureOut">
              <a:rPr lang="ru-RU"/>
              <a:pPr>
                <a:defRPr/>
              </a:pPr>
              <a:t>08.11.2016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478E8B7-C16C-4E0C-BBD0-BE51AB95718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hyperlink" Target="http://s017.radikal.ru/i429/1110/a5/9794d6d173f6.jpg" TargetMode="Externa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hyperlink" Target="http://www.handhand.ru/img/shopitems2/38548/127588780889616_original.jpg" TargetMode="External"/><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txBox="1">
            <a:spLocks noChangeArrowheads="1"/>
          </p:cNvSpPr>
          <p:nvPr/>
        </p:nvSpPr>
        <p:spPr bwMode="auto">
          <a:xfrm>
            <a:off x="900113" y="1628775"/>
            <a:ext cx="7086600" cy="1447800"/>
          </a:xfrm>
          <a:prstGeom prst="rect">
            <a:avLst/>
          </a:prstGeom>
          <a:noFill/>
          <a:ln w="9525">
            <a:noFill/>
            <a:miter lim="800000"/>
            <a:headEnd/>
            <a:tailEnd/>
          </a:ln>
        </p:spPr>
        <p:txBody>
          <a:bodyPr/>
          <a:lstStyle/>
          <a:p>
            <a:pPr marL="342900" indent="-342900">
              <a:spcBef>
                <a:spcPct val="20000"/>
              </a:spcBef>
              <a:buFont typeface="Arial" charset="0"/>
              <a:buChar char="•"/>
            </a:pPr>
            <a:endParaRPr lang="ru-RU" sz="2400" b="1">
              <a:latin typeface="Times New Roman" pitchFamily="18" charset="0"/>
            </a:endParaRPr>
          </a:p>
          <a:p>
            <a:pPr marL="342900" indent="-342900">
              <a:spcBef>
                <a:spcPct val="20000"/>
              </a:spcBef>
              <a:buFont typeface="Arial" charset="0"/>
              <a:buChar char="•"/>
            </a:pPr>
            <a:endParaRPr lang="ru-RU" sz="2400" b="1">
              <a:latin typeface="Times New Roman" pitchFamily="18" charset="0"/>
            </a:endParaRPr>
          </a:p>
          <a:p>
            <a:pPr marL="342900" indent="-342900">
              <a:spcBef>
                <a:spcPct val="20000"/>
              </a:spcBef>
              <a:buFont typeface="Arial" charset="0"/>
              <a:buChar char="•"/>
            </a:pPr>
            <a:endParaRPr lang="ru-RU" sz="2400" b="1">
              <a:latin typeface="Times New Roman" pitchFamily="18" charset="0"/>
            </a:endParaRPr>
          </a:p>
          <a:p>
            <a:pPr marL="342900" indent="-342900">
              <a:spcBef>
                <a:spcPct val="20000"/>
              </a:spcBef>
            </a:pPr>
            <a:r>
              <a:rPr lang="ru-RU" sz="2400" b="1">
                <a:latin typeface="Times New Roman" pitchFamily="18" charset="0"/>
              </a:rPr>
              <a:t> </a:t>
            </a:r>
          </a:p>
        </p:txBody>
      </p:sp>
      <p:sp>
        <p:nvSpPr>
          <p:cNvPr id="2052" name="Rectangle 14"/>
          <p:cNvSpPr>
            <a:spLocks noChangeArrowheads="1"/>
          </p:cNvSpPr>
          <p:nvPr/>
        </p:nvSpPr>
        <p:spPr bwMode="auto">
          <a:xfrm>
            <a:off x="755650" y="260350"/>
            <a:ext cx="7848600" cy="923925"/>
          </a:xfrm>
          <a:prstGeom prst="rect">
            <a:avLst/>
          </a:prstGeom>
          <a:noFill/>
          <a:ln w="9525">
            <a:noFill/>
            <a:miter lim="800000"/>
            <a:headEnd/>
            <a:tailEnd/>
          </a:ln>
        </p:spPr>
        <p:txBody>
          <a:bodyPr anchor="ctr">
            <a:spAutoFit/>
          </a:bodyPr>
          <a:lstStyle/>
          <a:p>
            <a:pPr algn="ctr" eaLnBrk="0" hangingPunct="0"/>
            <a:r>
              <a:rPr lang="ru-RU" sz="1600" b="1" dirty="0">
                <a:latin typeface="Times New Roman" pitchFamily="18" charset="0"/>
                <a:ea typeface="Calibri" pitchFamily="34" charset="0"/>
                <a:cs typeface="Times New Roman" pitchFamily="18" charset="0"/>
              </a:rPr>
              <a:t>             </a:t>
            </a:r>
            <a:r>
              <a:rPr lang="ru-RU" b="1" dirty="0">
                <a:latin typeface="Times New Roman" pitchFamily="18" charset="0"/>
                <a:ea typeface="Calibri" pitchFamily="34" charset="0"/>
                <a:cs typeface="Times New Roman" pitchFamily="18" charset="0"/>
              </a:rPr>
              <a:t>Муниципальное бюджетное дошкольное образовательное </a:t>
            </a:r>
            <a:endParaRPr lang="ru-RU" dirty="0">
              <a:ea typeface="Calibri" pitchFamily="34" charset="0"/>
              <a:cs typeface="Times New Roman" pitchFamily="18" charset="0"/>
            </a:endParaRPr>
          </a:p>
          <a:p>
            <a:pPr algn="ctr" eaLnBrk="0" hangingPunct="0"/>
            <a:r>
              <a:rPr lang="ru-RU" b="1" dirty="0">
                <a:latin typeface="Times New Roman" pitchFamily="18" charset="0"/>
                <a:ea typeface="Calibri" pitchFamily="34" charset="0"/>
                <a:cs typeface="Times New Roman" pitchFamily="18" charset="0"/>
              </a:rPr>
              <a:t>учреждение  города Керчи Республики Крым «Детский сад комбинированного вида № 37 </a:t>
            </a:r>
            <a:r>
              <a:rPr lang="ru-RU" b="1" dirty="0">
                <a:latin typeface="Calibri" pitchFamily="34" charset="0"/>
                <a:ea typeface="Calibri" pitchFamily="34" charset="0"/>
                <a:cs typeface="Times New Roman" pitchFamily="18" charset="0"/>
              </a:rPr>
              <a:t>«</a:t>
            </a:r>
            <a:r>
              <a:rPr lang="ru-RU" b="1" dirty="0">
                <a:latin typeface="Times New Roman" pitchFamily="18" charset="0"/>
                <a:ea typeface="Calibri" pitchFamily="34" charset="0"/>
                <a:cs typeface="Times New Roman" pitchFamily="18" charset="0"/>
              </a:rPr>
              <a:t>Золотая рыбка</a:t>
            </a:r>
            <a:r>
              <a:rPr lang="ru-RU" b="1">
                <a:latin typeface="Times New Roman" pitchFamily="18" charset="0"/>
                <a:ea typeface="Calibri" pitchFamily="34" charset="0"/>
                <a:cs typeface="Times New Roman" pitchFamily="18" charset="0"/>
              </a:rPr>
              <a:t>» </a:t>
            </a:r>
            <a:r>
              <a:rPr lang="ru-RU" b="1" smtClean="0">
                <a:latin typeface="Times New Roman" pitchFamily="18" charset="0"/>
                <a:ea typeface="Calibri" pitchFamily="34" charset="0"/>
                <a:cs typeface="Times New Roman" pitchFamily="18" charset="0"/>
              </a:rPr>
              <a:t> </a:t>
            </a:r>
            <a:endParaRPr lang="ru-RU" b="1" dirty="0">
              <a:latin typeface="Times New Roman" pitchFamily="18" charset="0"/>
              <a:ea typeface="Calibri" pitchFamily="34" charset="0"/>
              <a:cs typeface="Times New Roman" pitchFamily="18" charset="0"/>
            </a:endParaRPr>
          </a:p>
        </p:txBody>
      </p:sp>
      <p:sp>
        <p:nvSpPr>
          <p:cNvPr id="2053" name="Прямоугольник 15"/>
          <p:cNvSpPr>
            <a:spLocks noChangeArrowheads="1"/>
          </p:cNvSpPr>
          <p:nvPr/>
        </p:nvSpPr>
        <p:spPr bwMode="auto">
          <a:xfrm>
            <a:off x="2627313" y="1341438"/>
            <a:ext cx="4392612" cy="646112"/>
          </a:xfrm>
          <a:prstGeom prst="rect">
            <a:avLst/>
          </a:prstGeom>
          <a:noFill/>
          <a:ln w="9525">
            <a:noFill/>
            <a:miter lim="800000"/>
            <a:headEnd/>
            <a:tailEnd/>
          </a:ln>
        </p:spPr>
        <p:txBody>
          <a:bodyPr>
            <a:spAutoFit/>
          </a:bodyPr>
          <a:lstStyle/>
          <a:p>
            <a:r>
              <a:rPr lang="ru-RU" sz="3600" b="1">
                <a:latin typeface="Times New Roman" pitchFamily="18" charset="0"/>
                <a:cs typeface="Times New Roman" pitchFamily="18" charset="0"/>
              </a:rPr>
              <a:t>Презентация</a:t>
            </a:r>
          </a:p>
        </p:txBody>
      </p:sp>
      <p:sp>
        <p:nvSpPr>
          <p:cNvPr id="2054" name="Прямоугольник 17"/>
          <p:cNvSpPr>
            <a:spLocks noChangeArrowheads="1"/>
          </p:cNvSpPr>
          <p:nvPr/>
        </p:nvSpPr>
        <p:spPr bwMode="auto">
          <a:xfrm>
            <a:off x="5148263" y="4941888"/>
            <a:ext cx="2951162" cy="830262"/>
          </a:xfrm>
          <a:prstGeom prst="rect">
            <a:avLst/>
          </a:prstGeom>
          <a:noFill/>
          <a:ln w="9525">
            <a:noFill/>
            <a:miter lim="800000"/>
            <a:headEnd/>
            <a:tailEnd/>
          </a:ln>
        </p:spPr>
        <p:txBody>
          <a:bodyPr>
            <a:spAutoFit/>
          </a:bodyPr>
          <a:lstStyle/>
          <a:p>
            <a:r>
              <a:rPr lang="ru-RU" sz="1600" b="1">
                <a:latin typeface="Times New Roman" pitchFamily="18" charset="0"/>
                <a:cs typeface="Times New Roman" pitchFamily="18" charset="0"/>
              </a:rPr>
              <a:t>Подготовила: </a:t>
            </a:r>
          </a:p>
          <a:p>
            <a:r>
              <a:rPr lang="ru-RU" sz="1600" b="1">
                <a:latin typeface="Times New Roman" pitchFamily="18" charset="0"/>
                <a:cs typeface="Times New Roman" pitchFamily="18" charset="0"/>
              </a:rPr>
              <a:t>Воспитатель-</a:t>
            </a:r>
          </a:p>
          <a:p>
            <a:r>
              <a:rPr lang="ru-RU" sz="1600" b="1">
                <a:latin typeface="Times New Roman" pitchFamily="18" charset="0"/>
                <a:cs typeface="Times New Roman" pitchFamily="18" charset="0"/>
              </a:rPr>
              <a:t>Жевнерёва Ирина Юрьевна</a:t>
            </a:r>
            <a:endParaRPr lang="ru-RU" sz="1600">
              <a:latin typeface="Times New Roman" pitchFamily="18" charset="0"/>
              <a:cs typeface="Times New Roman" pitchFamily="18" charset="0"/>
            </a:endParaRPr>
          </a:p>
        </p:txBody>
      </p:sp>
      <p:sp>
        <p:nvSpPr>
          <p:cNvPr id="2055" name="Прямоугольник 8"/>
          <p:cNvSpPr>
            <a:spLocks noChangeArrowheads="1"/>
          </p:cNvSpPr>
          <p:nvPr/>
        </p:nvSpPr>
        <p:spPr bwMode="auto">
          <a:xfrm>
            <a:off x="1258888" y="1844675"/>
            <a:ext cx="7237412" cy="1754188"/>
          </a:xfrm>
          <a:prstGeom prst="rect">
            <a:avLst/>
          </a:prstGeom>
          <a:noFill/>
          <a:ln w="9525">
            <a:noFill/>
            <a:miter lim="800000"/>
            <a:headEnd/>
            <a:tailEnd/>
          </a:ln>
        </p:spPr>
        <p:txBody>
          <a:bodyPr>
            <a:spAutoFit/>
          </a:bodyPr>
          <a:lstStyle/>
          <a:p>
            <a:r>
              <a:rPr lang="ru-RU" sz="4000" b="1" i="1">
                <a:solidFill>
                  <a:srgbClr val="7030A0"/>
                </a:solidFill>
                <a:latin typeface="TatianaCTT" pitchFamily="2" charset="0"/>
              </a:rPr>
              <a:t> </a:t>
            </a:r>
            <a:r>
              <a:rPr lang="ru-RU" sz="2800" b="1">
                <a:latin typeface="Times New Roman" pitchFamily="18" charset="0"/>
                <a:cs typeface="Times New Roman" pitchFamily="18" charset="0"/>
              </a:rPr>
              <a:t>Тема: </a:t>
            </a:r>
            <a:r>
              <a:rPr lang="ru-RU" sz="5400" i="1">
                <a:solidFill>
                  <a:srgbClr val="7030A0"/>
                </a:solidFill>
                <a:latin typeface="TatianaCTT" pitchFamily="2" charset="0"/>
              </a:rPr>
              <a:t>«</a:t>
            </a:r>
            <a:r>
              <a:rPr lang="ru-RU" sz="3200" i="1">
                <a:solidFill>
                  <a:srgbClr val="7030A0"/>
                </a:solidFill>
              </a:rPr>
              <a:t>Использование литературно – сказочных персонажей в НОД</a:t>
            </a:r>
            <a:r>
              <a:rPr lang="ru-RU" sz="5400" b="1" i="1">
                <a:solidFill>
                  <a:srgbClr val="7030A0"/>
                </a:solidFill>
                <a:latin typeface="TatianaCTT" pitchFamily="2" charset="0"/>
              </a:rPr>
              <a:t>»</a:t>
            </a:r>
            <a:r>
              <a:rPr lang="ru-RU" sz="3200" b="1" i="1">
                <a:solidFill>
                  <a:srgbClr val="7030A0"/>
                </a:solidFill>
                <a:latin typeface="TatianaCTT" pitchFamily="2" charset="0"/>
              </a:rPr>
              <a:t> </a:t>
            </a:r>
            <a:endParaRPr lang="ru-RU" sz="3200"/>
          </a:p>
        </p:txBody>
      </p:sp>
      <p:pic>
        <p:nvPicPr>
          <p:cNvPr id="2056" name="Picture 14" descr="http://uznavaika.ucoz.net/_ph/1/687092655.png"/>
          <p:cNvPicPr>
            <a:picLocks noChangeAspect="1" noChangeArrowheads="1"/>
          </p:cNvPicPr>
          <p:nvPr/>
        </p:nvPicPr>
        <p:blipFill>
          <a:blip r:embed="rId3" cstate="print"/>
          <a:srcRect/>
          <a:stretch>
            <a:fillRect/>
          </a:stretch>
        </p:blipFill>
        <p:spPr bwMode="auto">
          <a:xfrm>
            <a:off x="755650" y="3429000"/>
            <a:ext cx="4392613" cy="3095625"/>
          </a:xfrm>
          <a:prstGeom prst="rect">
            <a:avLst/>
          </a:prstGeom>
          <a:noFill/>
          <a:ln w="9525">
            <a:noFill/>
            <a:miter lim="800000"/>
            <a:headEnd/>
            <a:tailEnd/>
          </a:ln>
        </p:spPr>
      </p:pic>
      <p:sp>
        <p:nvSpPr>
          <p:cNvPr id="2057" name="Прямоугольник 11"/>
          <p:cNvSpPr>
            <a:spLocks noChangeArrowheads="1"/>
          </p:cNvSpPr>
          <p:nvPr/>
        </p:nvSpPr>
        <p:spPr bwMode="auto">
          <a:xfrm rot="-848018">
            <a:off x="3162300" y="5627688"/>
            <a:ext cx="955675" cy="369887"/>
          </a:xfrm>
          <a:prstGeom prst="rect">
            <a:avLst/>
          </a:prstGeom>
          <a:noFill/>
          <a:ln w="9525">
            <a:noFill/>
            <a:miter lim="800000"/>
            <a:headEnd/>
            <a:tailEnd/>
          </a:ln>
        </p:spPr>
        <p:txBody>
          <a:bodyPr wrap="none">
            <a:spAutoFit/>
          </a:bodyPr>
          <a:lstStyle/>
          <a:p>
            <a:r>
              <a:rPr lang="ru-RU" b="1" i="1">
                <a:solidFill>
                  <a:srgbClr val="0070C0"/>
                </a:solidFill>
                <a:latin typeface="TatianaCTT" pitchFamily="2" charset="0"/>
              </a:rPr>
              <a:t>СКАЗКИ</a:t>
            </a:r>
            <a:endParaRPr lang="ru-RU">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Прямоугольник 4"/>
          <p:cNvSpPr>
            <a:spLocks noChangeArrowheads="1"/>
          </p:cNvSpPr>
          <p:nvPr/>
        </p:nvSpPr>
        <p:spPr bwMode="auto">
          <a:xfrm>
            <a:off x="539750" y="765175"/>
            <a:ext cx="4103688" cy="369888"/>
          </a:xfrm>
          <a:prstGeom prst="rect">
            <a:avLst/>
          </a:prstGeom>
          <a:noFill/>
          <a:ln w="9525">
            <a:noFill/>
            <a:miter lim="800000"/>
            <a:headEnd/>
            <a:tailEnd/>
          </a:ln>
        </p:spPr>
        <p:txBody>
          <a:bodyPr>
            <a:spAutoFit/>
          </a:bodyPr>
          <a:lstStyle/>
          <a:p>
            <a:pPr eaLnBrk="0" hangingPunct="0"/>
            <a:r>
              <a:rPr lang="ru-RU" b="1">
                <a:solidFill>
                  <a:srgbClr val="555555"/>
                </a:solidFill>
                <a:cs typeface="Times New Roman" pitchFamily="18" charset="0"/>
              </a:rPr>
              <a:t> </a:t>
            </a:r>
            <a:endParaRPr lang="ru-RU" sz="1600">
              <a:latin typeface="Times New Roman" pitchFamily="18" charset="0"/>
              <a:cs typeface="Times New Roman" pitchFamily="18" charset="0"/>
            </a:endParaRPr>
          </a:p>
        </p:txBody>
      </p:sp>
      <p:sp>
        <p:nvSpPr>
          <p:cNvPr id="11268" name="Прямоугольник 8"/>
          <p:cNvSpPr>
            <a:spLocks noChangeArrowheads="1"/>
          </p:cNvSpPr>
          <p:nvPr/>
        </p:nvSpPr>
        <p:spPr bwMode="auto">
          <a:xfrm>
            <a:off x="1116013" y="333375"/>
            <a:ext cx="7272337" cy="5076825"/>
          </a:xfrm>
          <a:prstGeom prst="rect">
            <a:avLst/>
          </a:prstGeom>
          <a:noFill/>
          <a:ln w="9525">
            <a:noFill/>
            <a:miter lim="800000"/>
            <a:headEnd/>
            <a:tailEnd/>
          </a:ln>
        </p:spPr>
        <p:txBody>
          <a:bodyPr>
            <a:spAutoFit/>
          </a:bodyPr>
          <a:lstStyle/>
          <a:p>
            <a:endParaRPr lang="ru-RU"/>
          </a:p>
          <a:p>
            <a:pPr algn="just"/>
            <a:r>
              <a:rPr lang="ru-RU">
                <a:latin typeface="Times New Roman" pitchFamily="18" charset="0"/>
                <a:cs typeface="Times New Roman" pitchFamily="18" charset="0"/>
              </a:rPr>
              <a:t>В своих </a:t>
            </a:r>
            <a:r>
              <a:rPr lang="ru-RU">
                <a:solidFill>
                  <a:srgbClr val="FF0000"/>
                </a:solidFill>
                <a:latin typeface="Times New Roman" pitchFamily="18" charset="0"/>
                <a:cs typeface="Times New Roman" pitchFamily="18" charset="0"/>
              </a:rPr>
              <a:t>занятиях по художественному творчеству </a:t>
            </a:r>
            <a:r>
              <a:rPr lang="ru-RU">
                <a:latin typeface="Times New Roman" pitchFamily="18" charset="0"/>
                <a:cs typeface="Times New Roman" pitchFamily="18" charset="0"/>
              </a:rPr>
              <a:t>с детьми сказка незаменимая часть для расслабления, ухода от прежнего вида деятельности, переключении детей на совместную работу. Сказка к нам приходит через пальчиковый театр, театр «Би-Ба-Бо, когда петушку помогаем раскрасить его хвост, для бабушки из сказки «Колобок» - дети пекут колобок из пластилина; через масочный театр, когда зайка из сказки «Теремок» пришел в огород за овощами и мы слепили для него корзинку. Так же сказка  к нам приходит в иллюстрациях и книгах. Иллюстрации из сказок используются активно на занятиях по рисованию и аппликации. Сказка  в книгах появляется непосредственно в руках воспитателя или пришедшего гостя из знакомой нам сказки, зачитываются отрывки – дети воспроизводят мысль отрывка и приступают к творчеству: рисунок, лепка, танец и т. д. Можно перевоплощаться в различных героев сказок  -  подражание звуков, жестов и мимики завораживает детей и располагает к дальнейшей совместной работе. По окончанию занятия, дети прощаются с героями сказок в ожидании новых незабываемых встреч.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Прямоугольник 11"/>
          <p:cNvSpPr>
            <a:spLocks noChangeArrowheads="1"/>
          </p:cNvSpPr>
          <p:nvPr/>
        </p:nvSpPr>
        <p:spPr bwMode="auto">
          <a:xfrm>
            <a:off x="827088" y="476250"/>
            <a:ext cx="7705725" cy="5078413"/>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     Сказки можно использовать на всех </a:t>
            </a:r>
            <a:r>
              <a:rPr lang="ru-RU">
                <a:solidFill>
                  <a:srgbClr val="FF0000"/>
                </a:solidFill>
                <a:latin typeface="Times New Roman" pitchFamily="18" charset="0"/>
                <a:cs typeface="Times New Roman" pitchFamily="18" charset="0"/>
              </a:rPr>
              <a:t>занятиях по развитию речи. </a:t>
            </a:r>
            <a:r>
              <a:rPr lang="ru-RU">
                <a:latin typeface="Times New Roman" pitchFamily="18" charset="0"/>
                <a:cs typeface="Times New Roman" pitchFamily="18" charset="0"/>
              </a:rPr>
              <a:t>Например, их можно использовать применяются для составления достаточно длинного распространенного предложения. Также дети могут придумывать красивые прилагательные для характеристики героев. Например, работая со сказкой «Заюшкина избушка», дети называют зайчика маленьким, хорошеньким, сереньким, пушистым, добрым, веселым, грустным, удивленным, трусливым. Без сказки они вряд ли сумели бы подобрать столько определений</a:t>
            </a:r>
          </a:p>
          <a:p>
            <a:pPr algn="just"/>
            <a:r>
              <a:rPr lang="ru-RU">
                <a:latin typeface="Times New Roman" pitchFamily="18" charset="0"/>
                <a:cs typeface="Times New Roman" pitchFamily="18" charset="0"/>
              </a:rPr>
              <a:t>Сказки помогают упражнять детей в правильном звукопроизношении. Например, по просьбе воспитателя, они могут дать определенные имена героям или выполнить другие подобные задания.</a:t>
            </a:r>
          </a:p>
          <a:p>
            <a:pPr algn="just"/>
            <a:r>
              <a:rPr lang="ru-RU">
                <a:latin typeface="Times New Roman" pitchFamily="18" charset="0"/>
                <a:cs typeface="Times New Roman" pitchFamily="18" charset="0"/>
              </a:rPr>
              <a:t>В имени зайки должен присутствовать звук [с], а в имени лисы - [з].</a:t>
            </a:r>
          </a:p>
          <a:p>
            <a:pPr algn="just"/>
            <a:r>
              <a:rPr lang="ru-RU">
                <a:latin typeface="Times New Roman" pitchFamily="18" charset="0"/>
                <a:cs typeface="Times New Roman" pitchFamily="18" charset="0"/>
              </a:rPr>
              <a:t>У зайки были игрушки, в названии которых есть звук [с], а у лисы - звук [з].</a:t>
            </a:r>
          </a:p>
          <a:p>
            <a:pPr algn="just"/>
            <a:r>
              <a:rPr lang="ru-RU">
                <a:latin typeface="Times New Roman" pitchFamily="18" charset="0"/>
                <a:cs typeface="Times New Roman" pitchFamily="18" charset="0"/>
              </a:rPr>
              <a:t>Дети упражняются в выделении во фразах слов с определенным звуком.</a:t>
            </a:r>
          </a:p>
          <a:p>
            <a:pPr algn="just"/>
            <a:r>
              <a:rPr lang="ru-RU">
                <a:latin typeface="Times New Roman" pitchFamily="18" charset="0"/>
                <a:cs typeface="Times New Roman" pitchFamily="18" charset="0"/>
              </a:rPr>
              <a:t>Найти слова со звуком [ч] в предложении: Сидит зайчик на пенечке и плачет.</a:t>
            </a:r>
          </a:p>
          <a:p>
            <a:pPr algn="just"/>
            <a:r>
              <a:rPr lang="ru-RU">
                <a:latin typeface="Times New Roman" pitchFamily="18" charset="0"/>
                <a:cs typeface="Times New Roman" pitchFamily="18" charset="0"/>
              </a:rPr>
              <a:t>        Воспитатель предлагает детям сочинить конец сказки, начало которой придумывает сам. Это развивает связную речь, дикцию, звукопроизношение, фантазию, мышление, воображение.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Прямоугольник 6"/>
          <p:cNvSpPr>
            <a:spLocks noChangeArrowheads="1"/>
          </p:cNvSpPr>
          <p:nvPr/>
        </p:nvSpPr>
        <p:spPr bwMode="auto">
          <a:xfrm>
            <a:off x="395288" y="836613"/>
            <a:ext cx="4032250" cy="369887"/>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    </a:t>
            </a:r>
            <a:endParaRPr lang="ru-RU" sz="1400"/>
          </a:p>
        </p:txBody>
      </p:sp>
      <p:sp>
        <p:nvSpPr>
          <p:cNvPr id="13316" name="Прямоугольник 11"/>
          <p:cNvSpPr>
            <a:spLocks noChangeArrowheads="1"/>
          </p:cNvSpPr>
          <p:nvPr/>
        </p:nvSpPr>
        <p:spPr bwMode="auto">
          <a:xfrm>
            <a:off x="900113" y="395288"/>
            <a:ext cx="7559675" cy="6186487"/>
          </a:xfrm>
          <a:prstGeom prst="rect">
            <a:avLst/>
          </a:prstGeom>
          <a:noFill/>
          <a:ln w="9525">
            <a:noFill/>
            <a:miter lim="800000"/>
            <a:headEnd/>
            <a:tailEnd/>
          </a:ln>
        </p:spPr>
        <p:txBody>
          <a:bodyPr>
            <a:spAutoFit/>
          </a:bodyPr>
          <a:lstStyle/>
          <a:p>
            <a:pPr algn="just"/>
            <a:r>
              <a:rPr lang="ru-RU"/>
              <a:t>         </a:t>
            </a:r>
            <a:r>
              <a:rPr lang="ru-RU">
                <a:latin typeface="Times New Roman" pitchFamily="18" charset="0"/>
                <a:cs typeface="Times New Roman" pitchFamily="18" charset="0"/>
              </a:rPr>
              <a:t>Сказка не дает прямых наставлений детям</a:t>
            </a:r>
            <a:r>
              <a:rPr lang="ru-RU" b="1">
                <a:latin typeface="Times New Roman" pitchFamily="18" charset="0"/>
                <a:cs typeface="Times New Roman" pitchFamily="18" charset="0"/>
              </a:rPr>
              <a:t> </a:t>
            </a:r>
            <a:r>
              <a:rPr lang="ru-RU">
                <a:latin typeface="Times New Roman" pitchFamily="18" charset="0"/>
                <a:cs typeface="Times New Roman" pitchFamily="18" charset="0"/>
              </a:rPr>
              <a:t>(типа «Слушайся родителей», «Уважай старших», «Не уходи из дома без разрешения»), но в ее содержании всегда заложен урок, который они постепенно воспринимают, многократно возвращаясь к тексту сказки</a:t>
            </a:r>
          </a:p>
          <a:p>
            <a:pPr algn="just"/>
            <a:r>
              <a:rPr lang="ru-RU">
                <a:latin typeface="Times New Roman" pitchFamily="18" charset="0"/>
                <a:cs typeface="Times New Roman" pitchFamily="18" charset="0"/>
              </a:rPr>
              <a:t>Например, сказка «Репка» учит младших дошкольников быть дружными, трудолюбивыми; сказка «Маша и медведь» предостерегает: в лес одним нельзя ходить - можно попасть в беду, а уж если так случилось - не отчаивайся, старайся найти выход из сложной ситуации; сказки «Теремок», «Зимовье зверей» учат дружить. Наказ слушаться родителей, старших звучит в сказках «Гуси-лебеди», «Сестрица Аленушка и братец Иванушка», «Снегурочка». Страх и трусость высмеиваются в сказке «У страха глаза велики», хитрость - в сказках «Лиса и журавль», «Лисичка-сестричка и серый волк» и т. д. Трудолюбие в народных сказках всегда вознаграждается («Хаврошечка», «Мороз Иванович», «Царевна-лягушка»), мудрость восхваляется («Мужик и медведь», «Как мужик гусей делил», «Лиса и козел»), забота о близком поощряется («Бобовое зернышко»).</a:t>
            </a:r>
          </a:p>
          <a:p>
            <a:pPr algn="just"/>
            <a:r>
              <a:rPr lang="ru-RU">
                <a:latin typeface="Times New Roman" pitchFamily="18" charset="0"/>
                <a:cs typeface="Times New Roman" pitchFamily="18" charset="0"/>
              </a:rPr>
              <a:t>           Во всех сказках есть персонаж, который помогает положительному герою сохранить свои моральные ценности. Он не только помогает положительному персонажу сохранить свои моральные ценности, но и сам олицетворяет такие моральные качества, как добрая воля и готовность помочь. Он также испытывает нравственные качества других</a:t>
            </a:r>
          </a:p>
          <a:p>
            <a:pPr algn="just"/>
            <a:endParaRPr lang="ru-RU">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Прямоугольник 6"/>
          <p:cNvSpPr>
            <a:spLocks noChangeArrowheads="1"/>
          </p:cNvSpPr>
          <p:nvPr/>
        </p:nvSpPr>
        <p:spPr bwMode="auto">
          <a:xfrm>
            <a:off x="395288" y="836613"/>
            <a:ext cx="4032250" cy="369887"/>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    </a:t>
            </a:r>
            <a:endParaRPr lang="ru-RU" sz="1400"/>
          </a:p>
        </p:txBody>
      </p:sp>
      <p:sp>
        <p:nvSpPr>
          <p:cNvPr id="14340" name="Прямоугольник 11"/>
          <p:cNvSpPr>
            <a:spLocks noChangeArrowheads="1"/>
          </p:cNvSpPr>
          <p:nvPr/>
        </p:nvSpPr>
        <p:spPr bwMode="auto">
          <a:xfrm>
            <a:off x="827088" y="476250"/>
            <a:ext cx="7777162" cy="5910263"/>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Такие нравственные категории, как добро и зло, хорошо и плохо, можно и нельзя, целесообразно формировать своим собственным примером, а также с помощью народных сказок, в том числе о животных. Эти сказки помогут педагогу показать:</a:t>
            </a:r>
          </a:p>
          <a:p>
            <a:pPr algn="just"/>
            <a:r>
              <a:rPr lang="ru-RU">
                <a:latin typeface="Times New Roman" pitchFamily="18" charset="0"/>
                <a:cs typeface="Times New Roman" pitchFamily="18" charset="0"/>
              </a:rPr>
              <a:t>* как дружба помогает победить зло («Зимовье»);</a:t>
            </a:r>
          </a:p>
          <a:p>
            <a:pPr algn="just"/>
            <a:r>
              <a:rPr lang="ru-RU">
                <a:latin typeface="Times New Roman" pitchFamily="18" charset="0"/>
                <a:cs typeface="Times New Roman" pitchFamily="18" charset="0"/>
              </a:rPr>
              <a:t>* как добрые и миролюбивые побеждают («Волк и семеро козлят»);</a:t>
            </a:r>
          </a:p>
          <a:p>
            <a:pPr algn="just"/>
            <a:r>
              <a:rPr lang="ru-RU">
                <a:latin typeface="Times New Roman" pitchFamily="18" charset="0"/>
                <a:cs typeface="Times New Roman" pitchFamily="18" charset="0"/>
              </a:rPr>
              <a:t>* что зло наказуемо («Кот, петух и лиса», «Заюшкина избушка»).</a:t>
            </a:r>
          </a:p>
          <a:p>
            <a:pPr algn="just"/>
            <a:r>
              <a:rPr lang="ru-RU">
                <a:latin typeface="Times New Roman" pitchFamily="18" charset="0"/>
                <a:cs typeface="Times New Roman" pitchFamily="18" charset="0"/>
              </a:rPr>
              <a:t>Моральные ценности в волшебных сказках представлены более конкретно, чем в сказках о животных. Положительные герои, как правило, наделены мужеством, смелостью, упорством в достижении цели, красотой, подкупающей прямотой, честностью и другими физическими и моральными качествами, имеющими в глазах народа наивысшую ценность. Для девочек это красная девица (умница, рукодельница...), а для мальчиков - добрый молодец (смелый, сильный, честный, добрый, трудолюбивый, любящий Родину). Идеал для ребенка является далекой перспективой, к которой он будет стремиться, сверяя с идеалом свои дела и поступки. Идеал, приобретенный в детстве, во многом определит его как личность.</a:t>
            </a:r>
          </a:p>
          <a:p>
            <a:pPr algn="just"/>
            <a:r>
              <a:rPr lang="ru-RU">
                <a:latin typeface="Times New Roman" pitchFamily="18" charset="0"/>
                <a:cs typeface="Times New Roman" pitchFamily="18" charset="0"/>
              </a:rPr>
              <a:t>Сказка не дает прямых наставлений детям</a:t>
            </a:r>
            <a:r>
              <a:rPr lang="ru-RU" b="1">
                <a:latin typeface="Times New Roman" pitchFamily="18" charset="0"/>
                <a:cs typeface="Times New Roman" pitchFamily="18" charset="0"/>
              </a:rPr>
              <a:t> </a:t>
            </a:r>
            <a:r>
              <a:rPr lang="ru-RU">
                <a:latin typeface="Times New Roman" pitchFamily="18" charset="0"/>
                <a:cs typeface="Times New Roman" pitchFamily="18" charset="0"/>
              </a:rPr>
              <a:t>(типа «Слушайся родителей», «Уважай старших», «Не уходи из дома без разрешения»), но в ее содержании всегда заложен урок, который они постепенно воспринимают, многократно возвращаясь к тексту сказки.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Прямоугольник 3"/>
          <p:cNvSpPr>
            <a:spLocks noChangeArrowheads="1"/>
          </p:cNvSpPr>
          <p:nvPr/>
        </p:nvSpPr>
        <p:spPr bwMode="auto">
          <a:xfrm>
            <a:off x="395288" y="1125538"/>
            <a:ext cx="8424862" cy="369887"/>
          </a:xfrm>
          <a:prstGeom prst="rect">
            <a:avLst/>
          </a:prstGeom>
          <a:noFill/>
          <a:ln w="9525">
            <a:noFill/>
            <a:miter lim="800000"/>
            <a:headEnd/>
            <a:tailEnd/>
          </a:ln>
        </p:spPr>
        <p:txBody>
          <a:bodyPr>
            <a:spAutoFit/>
          </a:bodyPr>
          <a:lstStyle/>
          <a:p>
            <a:pPr algn="just" eaLnBrk="0" hangingPunct="0"/>
            <a:r>
              <a:rPr lang="ru-RU" b="1">
                <a:solidFill>
                  <a:srgbClr val="555555"/>
                </a:solidFill>
                <a:cs typeface="Times New Roman" pitchFamily="18" charset="0"/>
              </a:rPr>
              <a:t> </a:t>
            </a:r>
            <a:endParaRPr lang="ru-RU" sz="800"/>
          </a:p>
        </p:txBody>
      </p:sp>
      <p:sp>
        <p:nvSpPr>
          <p:cNvPr id="15364" name="Прямоугольник 4"/>
          <p:cNvSpPr>
            <a:spLocks noChangeArrowheads="1"/>
          </p:cNvSpPr>
          <p:nvPr/>
        </p:nvSpPr>
        <p:spPr bwMode="auto">
          <a:xfrm>
            <a:off x="755650" y="692150"/>
            <a:ext cx="7920038" cy="5356225"/>
          </a:xfrm>
          <a:prstGeom prst="rect">
            <a:avLst/>
          </a:prstGeom>
          <a:noFill/>
          <a:ln w="9525">
            <a:noFill/>
            <a:miter lim="800000"/>
            <a:headEnd/>
            <a:tailEnd/>
          </a:ln>
        </p:spPr>
        <p:txBody>
          <a:bodyPr>
            <a:spAutoFit/>
          </a:bodyPr>
          <a:lstStyle/>
          <a:p>
            <a:pPr algn="just"/>
            <a:r>
              <a:rPr lang="ru-RU">
                <a:latin typeface="Times New Roman" pitchFamily="18" charset="0"/>
                <a:cs typeface="Times New Roman" pitchFamily="18" charset="0"/>
              </a:rPr>
              <a:t>Занятия по сказкам достаточно проводить раз в неделю. Длительность их может быть разной: 25 минут и более. Зависит от возраста и психологических возможностей. Можно проводить в любой последовательности, определенного цикла нет.</a:t>
            </a:r>
          </a:p>
          <a:p>
            <a:pPr algn="just"/>
            <a:r>
              <a:rPr lang="ru-RU">
                <a:latin typeface="Times New Roman" pitchFamily="18" charset="0"/>
                <a:cs typeface="Times New Roman" pitchFamily="18" charset="0"/>
              </a:rPr>
              <a:t>В случае утомления детей занятие можно мягко остановить, сказав, что «волшебная сила» иссякла, и нет возможности сегодня продолжать путешествие по сказке, что следующая встреча с героями сказки состоится в другой раз.</a:t>
            </a:r>
          </a:p>
          <a:p>
            <a:pPr algn="just"/>
            <a:r>
              <a:rPr lang="ru-RU">
                <a:latin typeface="Times New Roman" pitchFamily="18" charset="0"/>
                <a:cs typeface="Times New Roman" pitchFamily="18" charset="0"/>
              </a:rPr>
              <a:t>Текст сказки является связующим звеном между упражнениями и создает определенную атмосферу. У каждой сказки свой неповторимый дух, свои особенности. При составлении занятий тексты сказок приходится сокращать, изменять.</a:t>
            </a:r>
          </a:p>
          <a:p>
            <a:pPr algn="just"/>
            <a:r>
              <a:rPr lang="ru-RU">
                <a:latin typeface="Times New Roman" pitchFamily="18" charset="0"/>
                <a:cs typeface="Times New Roman" pitchFamily="18" charset="0"/>
              </a:rPr>
              <a:t>Все атрибуты сказок, любую наглядность, музыкальное произведение можно варьировать и заменить другими, упрощать или усложнять.</a:t>
            </a:r>
          </a:p>
          <a:p>
            <a:pPr algn="just"/>
            <a:r>
              <a:rPr lang="ru-RU">
                <a:latin typeface="Times New Roman" pitchFamily="18" charset="0"/>
                <a:cs typeface="Times New Roman" pitchFamily="18" charset="0"/>
              </a:rPr>
              <a:t>Роль ведущего в этих занятиях трудно переоценить. Именно от него зависит, какую атмосферу, какое настроение он создаст, как будет направлять внимание детей, активизировать и успокаивать их. Ведущий должен тонко чувствовать, в каком ритме и темпе проводить занятие, когда уменьшать и увеличивать количество и интенсивность упражнений.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Прямоугольник 3"/>
          <p:cNvSpPr>
            <a:spLocks noChangeArrowheads="1"/>
          </p:cNvSpPr>
          <p:nvPr/>
        </p:nvSpPr>
        <p:spPr bwMode="auto">
          <a:xfrm>
            <a:off x="395288" y="1125538"/>
            <a:ext cx="8424862" cy="369887"/>
          </a:xfrm>
          <a:prstGeom prst="rect">
            <a:avLst/>
          </a:prstGeom>
          <a:noFill/>
          <a:ln w="9525">
            <a:noFill/>
            <a:miter lim="800000"/>
            <a:headEnd/>
            <a:tailEnd/>
          </a:ln>
        </p:spPr>
        <p:txBody>
          <a:bodyPr>
            <a:spAutoFit/>
          </a:bodyPr>
          <a:lstStyle/>
          <a:p>
            <a:pPr algn="just" eaLnBrk="0" hangingPunct="0"/>
            <a:r>
              <a:rPr lang="ru-RU" b="1">
                <a:solidFill>
                  <a:srgbClr val="555555"/>
                </a:solidFill>
                <a:cs typeface="Times New Roman" pitchFamily="18" charset="0"/>
              </a:rPr>
              <a:t> </a:t>
            </a:r>
            <a:endParaRPr lang="ru-RU" sz="800"/>
          </a:p>
        </p:txBody>
      </p:sp>
      <p:sp>
        <p:nvSpPr>
          <p:cNvPr id="16388" name="Прямоугольник 5"/>
          <p:cNvSpPr>
            <a:spLocks noChangeArrowheads="1"/>
          </p:cNvSpPr>
          <p:nvPr/>
        </p:nvSpPr>
        <p:spPr bwMode="auto">
          <a:xfrm>
            <a:off x="611188" y="549275"/>
            <a:ext cx="7632700" cy="5354638"/>
          </a:xfrm>
          <a:prstGeom prst="rect">
            <a:avLst/>
          </a:prstGeom>
          <a:noFill/>
          <a:ln w="9525">
            <a:noFill/>
            <a:miter lim="800000"/>
            <a:headEnd/>
            <a:tailEnd/>
          </a:ln>
        </p:spPr>
        <p:txBody>
          <a:bodyPr>
            <a:spAutoFit/>
          </a:bodyPr>
          <a:lstStyle/>
          <a:p>
            <a:pPr algn="ctr"/>
            <a:r>
              <a:rPr lang="ru-RU" b="1">
                <a:solidFill>
                  <a:srgbClr val="FF0000"/>
                </a:solidFill>
                <a:latin typeface="Times New Roman" pitchFamily="18" charset="0"/>
                <a:cs typeface="Times New Roman" pitchFamily="18" charset="0"/>
              </a:rPr>
              <a:t>Заключение</a:t>
            </a:r>
            <a:endParaRPr lang="ru-RU">
              <a:solidFill>
                <a:srgbClr val="FF0000"/>
              </a:solidFill>
              <a:latin typeface="Times New Roman" pitchFamily="18" charset="0"/>
              <a:cs typeface="Times New Roman" pitchFamily="18" charset="0"/>
            </a:endParaRPr>
          </a:p>
          <a:p>
            <a:pPr algn="just"/>
            <a:r>
              <a:rPr lang="ru-RU">
                <a:latin typeface="Times New Roman" pitchFamily="18" charset="0"/>
                <a:cs typeface="Times New Roman" pitchFamily="18" charset="0"/>
              </a:rPr>
              <a:t>Опыт показывает, что эффективность учебно-воспитательной работы порою немало зависит от умелого использования педагогических традиций народа, в которых, что очень важно, обучение и воспитание осуществляется в гармоническом единстве. Одной из народных форм обучения и воспитания подрастающего поколения вы ступает сказка. Сказки русского народа К.Д.Ушинский назвал первыми блестящими попытками народной педагогики. Восторгаясь сказками как памятниками народной педагогики, он писал, что никто не в состоянии состязаться с педагогическим гением народа. То же самое следует сказать о сказках и других народов.</a:t>
            </a:r>
          </a:p>
          <a:p>
            <a:pPr algn="just"/>
            <a:r>
              <a:rPr lang="ru-RU">
                <a:latin typeface="Times New Roman" pitchFamily="18" charset="0"/>
                <a:cs typeface="Times New Roman" pitchFamily="18" charset="0"/>
              </a:rPr>
              <a:t>Обращение к сказке необходимо, потому что нравственный и творческий потенциал необходим для построения гармоничного и миролюбивого сообщества, который закладывается с детства. Дошкольники на примере сказки учатся видеть, какие языковые средства используются, чтобы передать особенности характера и настроения персонажей, понимают, как можно передать свое отношение к событиям сказки и ее действующим лицам, а значит, получают не только знания, необходимые для речевой деятельности, но и вырабатывают нравственные ориентиры, столь нужные для формирования «растущей души».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1"/>
          <p:cNvSpPr>
            <a:spLocks noChangeArrowheads="1"/>
          </p:cNvSpPr>
          <p:nvPr/>
        </p:nvSpPr>
        <p:spPr bwMode="auto">
          <a:xfrm>
            <a:off x="539750" y="2420938"/>
            <a:ext cx="8064500" cy="2554287"/>
          </a:xfrm>
          <a:prstGeom prst="rect">
            <a:avLst/>
          </a:prstGeom>
          <a:noFill/>
          <a:ln w="9525">
            <a:noFill/>
            <a:miter lim="800000"/>
            <a:headEnd/>
            <a:tailEnd/>
          </a:ln>
        </p:spPr>
        <p:txBody>
          <a:bodyPr anchor="ctr">
            <a:spAutoFit/>
          </a:bodyPr>
          <a:lstStyle/>
          <a:p>
            <a:pPr eaLnBrk="0" hangingPunct="0">
              <a:buFont typeface="Wingdings" pitchFamily="2" charset="2"/>
              <a:buChar char="Ø"/>
            </a:pPr>
            <a:r>
              <a:rPr lang="ru-RU" sz="2000">
                <a:latin typeface="Times New Roman" pitchFamily="18" charset="0"/>
                <a:ea typeface="Calibri" pitchFamily="34" charset="0"/>
                <a:cs typeface="Times New Roman" pitchFamily="18" charset="0"/>
              </a:rPr>
              <a:t>  проследить цель, стратегические и тактические </a:t>
            </a:r>
          </a:p>
          <a:p>
            <a:pPr eaLnBrk="0" hangingPunct="0"/>
            <a:r>
              <a:rPr lang="ru-RU" sz="2000">
                <a:latin typeface="Times New Roman" pitchFamily="18" charset="0"/>
                <a:ea typeface="Calibri" pitchFamily="34" charset="0"/>
                <a:cs typeface="Times New Roman" pitchFamily="18" charset="0"/>
              </a:rPr>
              <a:t>     задачи воспитания, обучения и развития дошкольников; </a:t>
            </a:r>
          </a:p>
          <a:p>
            <a:pPr eaLnBrk="0" hangingPunct="0">
              <a:buFont typeface="Wingdings" pitchFamily="2" charset="2"/>
              <a:buChar char="Ø"/>
            </a:pPr>
            <a:r>
              <a:rPr lang="ru-RU" sz="2000">
                <a:latin typeface="Times New Roman" pitchFamily="18" charset="0"/>
                <a:ea typeface="Calibri" pitchFamily="34" charset="0"/>
                <a:cs typeface="Times New Roman" pitchFamily="18" charset="0"/>
              </a:rPr>
              <a:t>  последовательно раскрыть содержание образовательной работы;</a:t>
            </a:r>
          </a:p>
          <a:p>
            <a:pPr eaLnBrk="0" hangingPunct="0">
              <a:buFont typeface="Wingdings" pitchFamily="2" charset="2"/>
              <a:buChar char="Ø"/>
            </a:pPr>
            <a:r>
              <a:rPr lang="ru-RU" sz="2000">
                <a:latin typeface="Times New Roman" pitchFamily="18" charset="0"/>
                <a:ea typeface="Calibri" pitchFamily="34" charset="0"/>
                <a:cs typeface="Times New Roman" pitchFamily="18" charset="0"/>
              </a:rPr>
              <a:t>  выбрать адекватные возрасту и контингенту детей формы   </a:t>
            </a:r>
          </a:p>
          <a:p>
            <a:pPr eaLnBrk="0" hangingPunct="0"/>
            <a:r>
              <a:rPr lang="ru-RU" sz="2000">
                <a:latin typeface="Times New Roman" pitchFamily="18" charset="0"/>
                <a:ea typeface="Calibri" pitchFamily="34" charset="0"/>
                <a:cs typeface="Times New Roman" pitchFamily="18" charset="0"/>
              </a:rPr>
              <a:t>     организации педагогической деятельности; </a:t>
            </a:r>
          </a:p>
          <a:p>
            <a:pPr eaLnBrk="0" hangingPunct="0">
              <a:buFont typeface="Wingdings" pitchFamily="2" charset="2"/>
              <a:buChar char="Ø"/>
            </a:pPr>
            <a:r>
              <a:rPr lang="ru-RU" sz="2000">
                <a:latin typeface="Times New Roman" pitchFamily="18" charset="0"/>
                <a:ea typeface="Calibri" pitchFamily="34" charset="0"/>
                <a:cs typeface="Times New Roman" pitchFamily="18" charset="0"/>
              </a:rPr>
              <a:t>  спрогнозировать результаты образовательной деятельности;</a:t>
            </a:r>
          </a:p>
          <a:p>
            <a:pPr eaLnBrk="0" hangingPunct="0">
              <a:buFont typeface="Wingdings" pitchFamily="2" charset="2"/>
              <a:buChar char="Ø"/>
            </a:pPr>
            <a:r>
              <a:rPr lang="ru-RU" sz="2000">
                <a:latin typeface="Times New Roman" pitchFamily="18" charset="0"/>
                <a:ea typeface="Calibri" pitchFamily="34" charset="0"/>
                <a:cs typeface="Times New Roman" pitchFamily="18" charset="0"/>
              </a:rPr>
              <a:t>  скорректировать процессы развития коллектива дошкольников и     </a:t>
            </a:r>
          </a:p>
          <a:p>
            <a:pPr eaLnBrk="0" hangingPunct="0">
              <a:buFont typeface="Wingdings" pitchFamily="2" charset="2"/>
              <a:buChar char="Ø"/>
            </a:pPr>
            <a:r>
              <a:rPr lang="ru-RU" sz="2000">
                <a:latin typeface="Times New Roman" pitchFamily="18" charset="0"/>
                <a:ea typeface="Calibri" pitchFamily="34" charset="0"/>
                <a:cs typeface="Times New Roman" pitchFamily="18" charset="0"/>
              </a:rPr>
              <a:t>  каждой личности в частности.</a:t>
            </a:r>
          </a:p>
        </p:txBody>
      </p:sp>
      <p:pic>
        <p:nvPicPr>
          <p:cNvPr id="3076" name="Picture 2" descr="Персональный сайт - Методическая копилка"/>
          <p:cNvPicPr>
            <a:picLocks noChangeAspect="1" noChangeArrowheads="1"/>
          </p:cNvPicPr>
          <p:nvPr/>
        </p:nvPicPr>
        <p:blipFill>
          <a:blip r:embed="rId3" cstate="print"/>
          <a:srcRect/>
          <a:stretch>
            <a:fillRect/>
          </a:stretch>
        </p:blipFill>
        <p:spPr bwMode="auto">
          <a:xfrm>
            <a:off x="6300788" y="549275"/>
            <a:ext cx="2232025" cy="2232025"/>
          </a:xfrm>
          <a:prstGeom prst="rect">
            <a:avLst/>
          </a:prstGeom>
          <a:noFill/>
          <a:ln w="9525">
            <a:noFill/>
            <a:miter lim="800000"/>
            <a:headEnd/>
            <a:tailEnd/>
          </a:ln>
        </p:spPr>
      </p:pic>
      <p:sp>
        <p:nvSpPr>
          <p:cNvPr id="3077" name="Прямоугольник 10"/>
          <p:cNvSpPr>
            <a:spLocks noChangeArrowheads="1"/>
          </p:cNvSpPr>
          <p:nvPr/>
        </p:nvSpPr>
        <p:spPr bwMode="auto">
          <a:xfrm>
            <a:off x="684213" y="908050"/>
            <a:ext cx="5688012" cy="1323975"/>
          </a:xfrm>
          <a:prstGeom prst="rect">
            <a:avLst/>
          </a:prstGeom>
          <a:noFill/>
          <a:ln w="9525">
            <a:noFill/>
            <a:miter lim="800000"/>
            <a:headEnd/>
            <a:tailEnd/>
          </a:ln>
        </p:spPr>
        <p:txBody>
          <a:bodyPr>
            <a:spAutoFit/>
          </a:bodyPr>
          <a:lstStyle/>
          <a:p>
            <a:r>
              <a:rPr lang="ru-RU" sz="2000">
                <a:latin typeface="Times New Roman" pitchFamily="18" charset="0"/>
                <a:ea typeface="Calibri" pitchFamily="34" charset="0"/>
                <a:cs typeface="Times New Roman" pitchFamily="18" charset="0"/>
              </a:rPr>
              <a:t>В связи с введением  ФГОС ДО    использование сказок в познавательно-речевом развитии  дошкольников  в  организации воспитательно- образовательного   процесса  позволяет: </a:t>
            </a:r>
          </a:p>
        </p:txBody>
      </p:sp>
      <p:pic>
        <p:nvPicPr>
          <p:cNvPr id="3078" name="Рисунок 2" descr="http://questioningknee.com/images/55dfce7f4dd73.jpg"/>
          <p:cNvPicPr>
            <a:picLocks noChangeAspect="1" noChangeArrowheads="1"/>
          </p:cNvPicPr>
          <p:nvPr/>
        </p:nvPicPr>
        <p:blipFill>
          <a:blip r:embed="rId4" cstate="print"/>
          <a:srcRect t="-2184"/>
          <a:stretch>
            <a:fillRect/>
          </a:stretch>
        </p:blipFill>
        <p:spPr bwMode="auto">
          <a:xfrm>
            <a:off x="3276600" y="5157788"/>
            <a:ext cx="2808288" cy="12239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099" name="Picture 13" descr="http://s017.radikal.ru/i429/1110/a5/9794d6d173f6.jpg">
            <a:hlinkClick r:id="rId3"/>
          </p:cNvPr>
          <p:cNvPicPr>
            <a:picLocks noChangeAspect="1" noChangeArrowheads="1"/>
          </p:cNvPicPr>
          <p:nvPr/>
        </p:nvPicPr>
        <p:blipFill>
          <a:blip r:embed="rId4" cstate="print"/>
          <a:srcRect/>
          <a:stretch>
            <a:fillRect/>
          </a:stretch>
        </p:blipFill>
        <p:spPr bwMode="auto">
          <a:xfrm>
            <a:off x="3132138" y="188913"/>
            <a:ext cx="2736850" cy="1843087"/>
          </a:xfrm>
          <a:prstGeom prst="rect">
            <a:avLst/>
          </a:prstGeom>
          <a:noFill/>
          <a:ln w="9525">
            <a:noFill/>
            <a:miter lim="800000"/>
            <a:headEnd/>
            <a:tailEnd/>
          </a:ln>
        </p:spPr>
      </p:pic>
      <p:pic>
        <p:nvPicPr>
          <p:cNvPr id="4100" name="i-main-pic" descr="Картинка 50 из 15187">
            <a:hlinkClick r:id="rId5"/>
          </p:cNvPr>
          <p:cNvPicPr>
            <a:picLocks noChangeAspect="1" noChangeArrowheads="1"/>
          </p:cNvPicPr>
          <p:nvPr/>
        </p:nvPicPr>
        <p:blipFill>
          <a:blip r:embed="rId6" cstate="print"/>
          <a:srcRect/>
          <a:stretch>
            <a:fillRect/>
          </a:stretch>
        </p:blipFill>
        <p:spPr bwMode="auto">
          <a:xfrm>
            <a:off x="323850" y="2276475"/>
            <a:ext cx="2160588" cy="1465263"/>
          </a:xfrm>
          <a:prstGeom prst="rect">
            <a:avLst/>
          </a:prstGeom>
          <a:noFill/>
          <a:ln w="9525">
            <a:noFill/>
            <a:miter lim="800000"/>
            <a:headEnd/>
            <a:tailEnd/>
          </a:ln>
        </p:spPr>
      </p:pic>
      <p:sp>
        <p:nvSpPr>
          <p:cNvPr id="4101" name="Прямоугольник 16"/>
          <p:cNvSpPr>
            <a:spLocks noChangeArrowheads="1"/>
          </p:cNvSpPr>
          <p:nvPr/>
        </p:nvSpPr>
        <p:spPr bwMode="auto">
          <a:xfrm>
            <a:off x="1006475" y="5589588"/>
            <a:ext cx="8137525" cy="1076325"/>
          </a:xfrm>
          <a:prstGeom prst="rect">
            <a:avLst/>
          </a:prstGeom>
          <a:noFill/>
          <a:ln w="9525">
            <a:noFill/>
            <a:miter lim="800000"/>
            <a:headEnd/>
            <a:tailEnd/>
          </a:ln>
        </p:spPr>
        <p:txBody>
          <a:bodyPr>
            <a:spAutoFit/>
          </a:bodyPr>
          <a:lstStyle/>
          <a:p>
            <a:r>
              <a:rPr lang="ru-RU" sz="1600" b="1" i="1">
                <a:solidFill>
                  <a:srgbClr val="C00000"/>
                </a:solidFill>
                <a:latin typeface="Times New Roman" pitchFamily="18" charset="0"/>
                <a:cs typeface="Times New Roman" pitchFamily="18" charset="0"/>
              </a:rPr>
              <a:t>Сказки</a:t>
            </a:r>
            <a:r>
              <a:rPr lang="ru-RU" sz="1600">
                <a:solidFill>
                  <a:srgbClr val="C00000"/>
                </a:solidFill>
                <a:latin typeface="Times New Roman" pitchFamily="18" charset="0"/>
                <a:cs typeface="Times New Roman" pitchFamily="18" charset="0"/>
              </a:rPr>
              <a:t>– </a:t>
            </a:r>
            <a:r>
              <a:rPr lang="ru-RU" sz="1600">
                <a:latin typeface="Times New Roman" pitchFamily="18" charset="0"/>
                <a:cs typeface="Times New Roman" pitchFamily="18" charset="0"/>
              </a:rPr>
              <a:t>воспитательные  средства   познавательно- речевого развития дошкольника,  выработанное и проверенное народом в течение столетий, которое несут в себе колоссальную информационную составляющую,  передаваемую </a:t>
            </a:r>
          </a:p>
          <a:p>
            <a:r>
              <a:rPr lang="ru-RU" sz="1600">
                <a:latin typeface="Times New Roman" pitchFamily="18" charset="0"/>
                <a:cs typeface="Times New Roman" pitchFamily="18" charset="0"/>
              </a:rPr>
              <a:t>                                 из  поколения в поколение</a:t>
            </a:r>
          </a:p>
        </p:txBody>
      </p:sp>
      <p:pic>
        <p:nvPicPr>
          <p:cNvPr id="4102" name="Picture 6" descr="http://magazin-avtorskih-rabot.ru/kartinki/ent-images/2010-05-19-18-45-52-shdllfas.jpg"/>
          <p:cNvPicPr>
            <a:picLocks noChangeAspect="1" noChangeArrowheads="1"/>
          </p:cNvPicPr>
          <p:nvPr/>
        </p:nvPicPr>
        <p:blipFill>
          <a:blip r:embed="rId7" cstate="print"/>
          <a:srcRect/>
          <a:stretch>
            <a:fillRect/>
          </a:stretch>
        </p:blipFill>
        <p:spPr bwMode="auto">
          <a:xfrm>
            <a:off x="1116013" y="549275"/>
            <a:ext cx="1943100" cy="1652588"/>
          </a:xfrm>
          <a:prstGeom prst="rect">
            <a:avLst/>
          </a:prstGeom>
          <a:noFill/>
          <a:ln w="9525">
            <a:noFill/>
            <a:miter lim="800000"/>
            <a:headEnd/>
            <a:tailEnd/>
          </a:ln>
        </p:spPr>
      </p:pic>
      <p:pic>
        <p:nvPicPr>
          <p:cNvPr id="4103" name="Picture 8" descr="http://festival.1september.ru/articles/595657/img1.jpg"/>
          <p:cNvPicPr>
            <a:picLocks noChangeAspect="1" noChangeArrowheads="1"/>
          </p:cNvPicPr>
          <p:nvPr/>
        </p:nvPicPr>
        <p:blipFill>
          <a:blip r:embed="rId8" cstate="print"/>
          <a:srcRect/>
          <a:stretch>
            <a:fillRect/>
          </a:stretch>
        </p:blipFill>
        <p:spPr bwMode="auto">
          <a:xfrm>
            <a:off x="6084888" y="549275"/>
            <a:ext cx="1943100" cy="1655763"/>
          </a:xfrm>
          <a:prstGeom prst="rect">
            <a:avLst/>
          </a:prstGeom>
          <a:noFill/>
          <a:ln w="9525">
            <a:noFill/>
            <a:miter lim="800000"/>
            <a:headEnd/>
            <a:tailEnd/>
          </a:ln>
        </p:spPr>
      </p:pic>
      <p:pic>
        <p:nvPicPr>
          <p:cNvPr id="4104" name="Picture 12" descr="http://planetadetstva.net/wp-content/uploads/2014/04/konspekt-zanyatiya.jpg"/>
          <p:cNvPicPr>
            <a:picLocks noChangeAspect="1" noChangeArrowheads="1"/>
          </p:cNvPicPr>
          <p:nvPr/>
        </p:nvPicPr>
        <p:blipFill>
          <a:blip r:embed="rId9" cstate="print"/>
          <a:srcRect/>
          <a:stretch>
            <a:fillRect/>
          </a:stretch>
        </p:blipFill>
        <p:spPr bwMode="auto">
          <a:xfrm>
            <a:off x="3132138" y="2276475"/>
            <a:ext cx="2663825" cy="1728788"/>
          </a:xfrm>
          <a:prstGeom prst="rect">
            <a:avLst/>
          </a:prstGeom>
          <a:noFill/>
          <a:ln w="9525">
            <a:noFill/>
            <a:miter lim="800000"/>
            <a:headEnd/>
            <a:tailEnd/>
          </a:ln>
        </p:spPr>
      </p:pic>
      <p:pic>
        <p:nvPicPr>
          <p:cNvPr id="4105" name="Picture 14" descr="http://www.dou.ru/figyri/skazki_ygolki_45.jpg"/>
          <p:cNvPicPr>
            <a:picLocks noChangeAspect="1" noChangeArrowheads="1"/>
          </p:cNvPicPr>
          <p:nvPr/>
        </p:nvPicPr>
        <p:blipFill>
          <a:blip r:embed="rId10" cstate="print"/>
          <a:srcRect/>
          <a:stretch>
            <a:fillRect/>
          </a:stretch>
        </p:blipFill>
        <p:spPr bwMode="auto">
          <a:xfrm>
            <a:off x="6227763" y="2276475"/>
            <a:ext cx="2493962" cy="1368425"/>
          </a:xfrm>
          <a:prstGeom prst="rect">
            <a:avLst/>
          </a:prstGeom>
          <a:noFill/>
          <a:ln w="9525">
            <a:noFill/>
            <a:miter lim="800000"/>
            <a:headEnd/>
            <a:tailEnd/>
          </a:ln>
        </p:spPr>
      </p:pic>
      <p:pic>
        <p:nvPicPr>
          <p:cNvPr id="4106" name="Picture 16" descr="http://dou-shkola.ru/local/cache-vignettes/L240xH171/arton3894-8c0b1.jpg"/>
          <p:cNvPicPr>
            <a:picLocks noChangeAspect="1" noChangeArrowheads="1"/>
          </p:cNvPicPr>
          <p:nvPr/>
        </p:nvPicPr>
        <p:blipFill>
          <a:blip r:embed="rId11" cstate="print"/>
          <a:srcRect/>
          <a:stretch>
            <a:fillRect/>
          </a:stretch>
        </p:blipFill>
        <p:spPr bwMode="auto">
          <a:xfrm>
            <a:off x="3348038" y="4076700"/>
            <a:ext cx="2501900" cy="1584325"/>
          </a:xfrm>
          <a:prstGeom prst="rect">
            <a:avLst/>
          </a:prstGeom>
          <a:noFill/>
          <a:ln w="9525">
            <a:noFill/>
            <a:miter lim="800000"/>
            <a:headEnd/>
            <a:tailEnd/>
          </a:ln>
        </p:spPr>
      </p:pic>
      <p:pic>
        <p:nvPicPr>
          <p:cNvPr id="4107" name="Picture 18" descr="http://mtdata.ru/u16/photoB758/20705764481-0/original.jpg"/>
          <p:cNvPicPr>
            <a:picLocks noChangeAspect="1" noChangeArrowheads="1"/>
          </p:cNvPicPr>
          <p:nvPr/>
        </p:nvPicPr>
        <p:blipFill>
          <a:blip r:embed="rId12" cstate="print"/>
          <a:srcRect/>
          <a:stretch>
            <a:fillRect/>
          </a:stretch>
        </p:blipFill>
        <p:spPr bwMode="auto">
          <a:xfrm>
            <a:off x="6516688" y="3716338"/>
            <a:ext cx="1917700" cy="1657350"/>
          </a:xfrm>
          <a:prstGeom prst="rect">
            <a:avLst/>
          </a:prstGeom>
          <a:noFill/>
          <a:ln w="9525">
            <a:noFill/>
            <a:miter lim="800000"/>
            <a:headEnd/>
            <a:tailEnd/>
          </a:ln>
        </p:spPr>
      </p:pic>
      <p:pic>
        <p:nvPicPr>
          <p:cNvPr id="4108" name="Picture 20" descr="http://doushkola.ru/pics/ppic/thumb/12833_22982.jpg"/>
          <p:cNvPicPr>
            <a:picLocks noChangeAspect="1" noChangeArrowheads="1"/>
          </p:cNvPicPr>
          <p:nvPr/>
        </p:nvPicPr>
        <p:blipFill>
          <a:blip r:embed="rId13" cstate="print"/>
          <a:srcRect/>
          <a:stretch>
            <a:fillRect/>
          </a:stretch>
        </p:blipFill>
        <p:spPr bwMode="auto">
          <a:xfrm>
            <a:off x="755650" y="3933825"/>
            <a:ext cx="2341563" cy="16621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Прямоугольник 3"/>
          <p:cNvSpPr>
            <a:spLocks noChangeArrowheads="1"/>
          </p:cNvSpPr>
          <p:nvPr/>
        </p:nvSpPr>
        <p:spPr bwMode="auto">
          <a:xfrm>
            <a:off x="611188" y="404813"/>
            <a:ext cx="8281987" cy="369887"/>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t>
            </a:r>
            <a:endParaRPr lang="ru-RU" sz="1600">
              <a:latin typeface="Times New Roman" pitchFamily="18" charset="0"/>
              <a:cs typeface="Times New Roman" pitchFamily="18" charset="0"/>
            </a:endParaRPr>
          </a:p>
        </p:txBody>
      </p:sp>
      <p:sp>
        <p:nvSpPr>
          <p:cNvPr id="5125" name="Содержимое 5"/>
          <p:cNvSpPr>
            <a:spLocks noGrp="1"/>
          </p:cNvSpPr>
          <p:nvPr>
            <p:ph idx="4294967295"/>
          </p:nvPr>
        </p:nvSpPr>
        <p:spPr>
          <a:xfrm>
            <a:off x="1043608" y="774700"/>
            <a:ext cx="7128792" cy="5534620"/>
          </a:xfrm>
        </p:spPr>
        <p:txBody>
          <a:bodyPr/>
          <a:lstStyle/>
          <a:p>
            <a:pPr marL="0" indent="0" algn="just">
              <a:buNone/>
            </a:pPr>
            <a:r>
              <a:rPr lang="ru-RU" sz="1800" dirty="0">
                <a:latin typeface="Times New Roman" pitchFamily="18" charset="0"/>
                <a:cs typeface="Times New Roman" pitchFamily="18" charset="0"/>
              </a:rPr>
              <a:t>Стремясь пробудить в детях лучшие чувства, уберечь от чёрствости, равнодушия, эгоизма, народ красочно рисовал в сказках борьбу сил зла с силами добра. Чтобы закалить душевные силы ребёнка, вселить в него уверенность и неизбежность победы добра над злом, сказки рассказывали, как трудна эта борьба, но мужество, стойкость и преданность обязательно побеждают зло. Дети всегда открыты сказке, ведь в ней нет прямых наставлений: здесь главный герой всегда проявляет положительные и высоконравственные качества дружелюбия, честности, отзывчивости, самоотверженности и даже героизма, являясь для детей примером для подражания. Поэтому воспитательный эффект сказки ни с чем не сравним. В сказках внимание детей привлекается к природным явлениям, особенностям народной культуры, к повадкам животных, что стимулирует познавательный интерес к окружающему миру. А сами слова «сказка», «чудо», «волшебство» обладают особым значением и раздвигают рамки обыденной реальной действительности.</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Прямоугольник 3"/>
          <p:cNvSpPr>
            <a:spLocks noChangeArrowheads="1"/>
          </p:cNvSpPr>
          <p:nvPr/>
        </p:nvSpPr>
        <p:spPr bwMode="auto">
          <a:xfrm>
            <a:off x="611188" y="404813"/>
            <a:ext cx="8281987" cy="369887"/>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t>
            </a:r>
            <a:endParaRPr lang="ru-RU" sz="1600">
              <a:latin typeface="Times New Roman" pitchFamily="18" charset="0"/>
              <a:cs typeface="Times New Roman" pitchFamily="18" charset="0"/>
            </a:endParaRPr>
          </a:p>
        </p:txBody>
      </p:sp>
      <p:sp>
        <p:nvSpPr>
          <p:cNvPr id="6148" name="Заголовок 4"/>
          <p:cNvSpPr>
            <a:spLocks noGrp="1"/>
          </p:cNvSpPr>
          <p:nvPr>
            <p:ph type="title"/>
          </p:nvPr>
        </p:nvSpPr>
        <p:spPr>
          <a:xfrm>
            <a:off x="457200" y="274638"/>
            <a:ext cx="8229600" cy="5746750"/>
          </a:xfrm>
        </p:spPr>
        <p:txBody>
          <a:bodyPr/>
          <a:lstStyle/>
          <a:p>
            <a:endParaRPr lang="ru-RU" dirty="0"/>
          </a:p>
        </p:txBody>
      </p:sp>
      <p:sp>
        <p:nvSpPr>
          <p:cNvPr id="6149" name="Содержимое 5"/>
          <p:cNvSpPr>
            <a:spLocks noGrp="1"/>
          </p:cNvSpPr>
          <p:nvPr>
            <p:ph idx="1"/>
          </p:nvPr>
        </p:nvSpPr>
        <p:spPr>
          <a:xfrm>
            <a:off x="611188" y="692150"/>
            <a:ext cx="8229600" cy="4525963"/>
          </a:xfrm>
        </p:spPr>
        <p:txBody>
          <a:bodyPr/>
          <a:lstStyle/>
          <a:p>
            <a:pPr algn="just"/>
            <a:r>
              <a:rPr lang="ru-RU" sz="1800" dirty="0">
                <a:latin typeface="Times New Roman" pitchFamily="18" charset="0"/>
                <a:cs typeface="Times New Roman" pitchFamily="18" charset="0"/>
              </a:rPr>
              <a:t>Привлекательность для педагогов можно объяснить универсальностью:</a:t>
            </a:r>
          </a:p>
          <a:p>
            <a:pPr algn="just"/>
            <a:r>
              <a:rPr lang="ru-RU" sz="1800" dirty="0">
                <a:latin typeface="Times New Roman" pitchFamily="18" charset="0"/>
                <a:cs typeface="Times New Roman" pitchFamily="18" charset="0"/>
              </a:rPr>
              <a:t>Сказка информативна. Через анализ, придуманной ребенком сказки, педагог получает информацию о его жизни, актуальном состоянии, способах преодоления трудностей и мировоззренческих позициях.</a:t>
            </a:r>
          </a:p>
          <a:p>
            <a:pPr algn="just"/>
            <a:r>
              <a:rPr lang="ru-RU" sz="1800" dirty="0">
                <a:latin typeface="Times New Roman" pitchFamily="18" charset="0"/>
                <a:cs typeface="Times New Roman" pitchFamily="18" charset="0"/>
              </a:rPr>
              <a:t>Сказка экологична. Находясь не в обыденной, а в драматической реальности ребенок и педагог эмоционально защищены. Тем самым снижается риск «сгорания», возрастает доверие.</a:t>
            </a:r>
          </a:p>
          <a:p>
            <a:pPr algn="just"/>
            <a:r>
              <a:rPr lang="ru-RU" sz="1800" dirty="0">
                <a:latin typeface="Times New Roman" pitchFamily="18" charset="0"/>
                <a:cs typeface="Times New Roman" pitchFamily="18" charset="0"/>
              </a:rPr>
              <a:t>Сказка безгранична. Дополняя, изменяя, обогащая сказку, ребенок преодолевает самоограничения и дополняет, изменяет и обогащает свою жизнь.</a:t>
            </a:r>
          </a:p>
          <a:p>
            <a:pPr algn="just"/>
            <a:r>
              <a:rPr lang="ru-RU" sz="1800" dirty="0">
                <a:latin typeface="Times New Roman" pitchFamily="18" charset="0"/>
                <a:cs typeface="Times New Roman" pitchFamily="18" charset="0"/>
              </a:rPr>
              <a:t>Сказка феерична. Педагог может использовать различные куклы, костюмы, музыкальные инструменты, художественные продукты деятельности.</a:t>
            </a:r>
          </a:p>
          <a:p>
            <a:pPr algn="just"/>
            <a:r>
              <a:rPr lang="ru-RU" sz="1800" dirty="0">
                <a:latin typeface="Times New Roman" pitchFamily="18" charset="0"/>
                <a:cs typeface="Times New Roman" pitchFamily="18" charset="0"/>
              </a:rPr>
              <a:t>Сказка эмоциональна. В процессе занятий ребенок накапливает положительный эмоциональный заряд, укрепляя свой социальный иммунитет.</a:t>
            </a:r>
          </a:p>
          <a:p>
            <a:pPr algn="just"/>
            <a:r>
              <a:rPr lang="ru-RU" sz="1800" dirty="0">
                <a:latin typeface="Times New Roman" pitchFamily="18" charset="0"/>
                <a:cs typeface="Times New Roman" pitchFamily="18" charset="0"/>
              </a:rPr>
              <a:t>Сказка мудра. Сказкой можно передать ребенку, родителям и педагогам новые способы и алгоритмы выхода из проблемной ситуации.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Прямоугольник 9"/>
          <p:cNvSpPr>
            <a:spLocks noChangeArrowheads="1"/>
          </p:cNvSpPr>
          <p:nvPr/>
        </p:nvSpPr>
        <p:spPr bwMode="auto">
          <a:xfrm>
            <a:off x="755650" y="188913"/>
            <a:ext cx="8064500" cy="954087"/>
          </a:xfrm>
          <a:prstGeom prst="rect">
            <a:avLst/>
          </a:prstGeom>
          <a:noFill/>
          <a:ln w="9525">
            <a:noFill/>
            <a:miter lim="800000"/>
            <a:headEnd/>
            <a:tailEnd/>
          </a:ln>
        </p:spPr>
        <p:txBody>
          <a:bodyPr>
            <a:spAutoFit/>
          </a:bodyPr>
          <a:lstStyle/>
          <a:p>
            <a:r>
              <a:rPr lang="ru-RU" sz="2000" b="1">
                <a:solidFill>
                  <a:srgbClr val="C00000"/>
                </a:solidFill>
                <a:latin typeface="Times New Roman" pitchFamily="18" charset="0"/>
                <a:cs typeface="Times New Roman" pitchFamily="18" charset="0"/>
              </a:rPr>
              <a:t>                                    </a:t>
            </a:r>
            <a:r>
              <a:rPr lang="ru-RU" sz="2000" b="1" i="1">
                <a:solidFill>
                  <a:srgbClr val="C00000"/>
                </a:solidFill>
                <a:latin typeface="Times New Roman" pitchFamily="18" charset="0"/>
                <a:cs typeface="Times New Roman" pitchFamily="18" charset="0"/>
              </a:rPr>
              <a:t>АКТУАЛЬНОСТЬ </a:t>
            </a:r>
          </a:p>
          <a:p>
            <a:r>
              <a:rPr lang="ru-RU" b="1">
                <a:solidFill>
                  <a:srgbClr val="C00000"/>
                </a:solidFill>
                <a:latin typeface="Times New Roman" pitchFamily="18" charset="0"/>
                <a:cs typeface="Times New Roman" pitchFamily="18" charset="0"/>
              </a:rPr>
              <a:t>    использования сказок в познавательно-речевом развитии  детей при  непосредственной образовательной  деятельности </a:t>
            </a:r>
            <a:endParaRPr lang="ru-RU"/>
          </a:p>
        </p:txBody>
      </p:sp>
      <p:sp>
        <p:nvSpPr>
          <p:cNvPr id="7172" name="Прямоугольник 10"/>
          <p:cNvSpPr>
            <a:spLocks noChangeArrowheads="1"/>
          </p:cNvSpPr>
          <p:nvPr/>
        </p:nvSpPr>
        <p:spPr bwMode="auto">
          <a:xfrm>
            <a:off x="684213" y="1196975"/>
            <a:ext cx="7775575" cy="1587500"/>
          </a:xfrm>
          <a:prstGeom prst="rect">
            <a:avLst/>
          </a:prstGeom>
          <a:noFill/>
          <a:ln w="9525">
            <a:noFill/>
            <a:miter lim="800000"/>
            <a:headEnd/>
            <a:tailEnd/>
          </a:ln>
        </p:spPr>
        <p:txBody>
          <a:bodyPr>
            <a:spAutoFit/>
          </a:bodyPr>
          <a:lstStyle/>
          <a:p>
            <a:pPr marL="342900" indent="-342900">
              <a:spcBef>
                <a:spcPct val="20000"/>
              </a:spcBef>
            </a:pPr>
            <a:r>
              <a:rPr lang="ru-RU">
                <a:latin typeface="Times New Roman" pitchFamily="18" charset="0"/>
              </a:rPr>
              <a:t> </a:t>
            </a:r>
            <a:r>
              <a:rPr lang="ru-RU">
                <a:latin typeface="Times New Roman" pitchFamily="18" charset="0"/>
                <a:cs typeface="Times New Roman" pitchFamily="18" charset="0"/>
              </a:rPr>
              <a:t>1.  Повышение познавательного  интереса, снижение фактора утомляемости;</a:t>
            </a:r>
          </a:p>
          <a:p>
            <a:pPr marL="342900" indent="-342900">
              <a:spcBef>
                <a:spcPct val="20000"/>
              </a:spcBef>
            </a:pPr>
            <a:r>
              <a:rPr lang="ru-RU">
                <a:latin typeface="Times New Roman" pitchFamily="18" charset="0"/>
                <a:cs typeface="Times New Roman" pitchFamily="18" charset="0"/>
              </a:rPr>
              <a:t>2. Облегчение и ускорение процесса запоминания и усвоения материала, формирование приемов работы с памятью;</a:t>
            </a:r>
          </a:p>
          <a:p>
            <a:pPr marL="342900" indent="-342900">
              <a:spcBef>
                <a:spcPct val="20000"/>
              </a:spcBef>
            </a:pPr>
            <a:r>
              <a:rPr lang="ru-RU">
                <a:latin typeface="Times New Roman" pitchFamily="18" charset="0"/>
                <a:cs typeface="Times New Roman" pitchFamily="18" charset="0"/>
              </a:rPr>
              <a:t>3. Умение детей видеть главное, систематизировать полученные знания, воспроизводить скрытые свойства объектов</a:t>
            </a:r>
            <a:r>
              <a:rPr lang="ru-RU">
                <a:latin typeface="Times New Roman" pitchFamily="18" charset="0"/>
              </a:rPr>
              <a:t>. </a:t>
            </a:r>
          </a:p>
        </p:txBody>
      </p:sp>
      <p:sp>
        <p:nvSpPr>
          <p:cNvPr id="7173" name="Прямоугольник 12"/>
          <p:cNvSpPr>
            <a:spLocks noChangeArrowheads="1"/>
          </p:cNvSpPr>
          <p:nvPr/>
        </p:nvSpPr>
        <p:spPr bwMode="auto">
          <a:xfrm>
            <a:off x="611188" y="5445125"/>
            <a:ext cx="8280400" cy="646113"/>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Использование сказок в познавательно-речевом развитии дошкольников</a:t>
            </a:r>
            <a:endParaRPr lang="ru-RU">
              <a:latin typeface="Times New Roman" pitchFamily="18" charset="0"/>
              <a:cs typeface="Times New Roman" pitchFamily="18" charset="0"/>
            </a:endParaRPr>
          </a:p>
          <a:p>
            <a:r>
              <a:rPr lang="ru-RU" b="1" i="1">
                <a:latin typeface="Times New Roman" pitchFamily="18" charset="0"/>
                <a:cs typeface="Times New Roman" pitchFamily="18" charset="0"/>
              </a:rPr>
              <a:t>- </a:t>
            </a:r>
            <a:r>
              <a:rPr lang="ru-RU">
                <a:latin typeface="Times New Roman" pitchFamily="18" charset="0"/>
                <a:cs typeface="Times New Roman" pitchFamily="18" charset="0"/>
              </a:rPr>
              <a:t>это  интегративный подход  в воспитательно-образовательном процессе ДОО </a:t>
            </a:r>
          </a:p>
        </p:txBody>
      </p:sp>
      <p:pic>
        <p:nvPicPr>
          <p:cNvPr id="7174" name="Picture 9" descr="http://p.calameoassets.com/141204174614-376528a9cce3c45258ba2f8bc7b1f69f/p1.jpg"/>
          <p:cNvPicPr>
            <a:picLocks noChangeAspect="1" noChangeArrowheads="1"/>
          </p:cNvPicPr>
          <p:nvPr/>
        </p:nvPicPr>
        <p:blipFill>
          <a:blip r:embed="rId3" cstate="print"/>
          <a:srcRect/>
          <a:stretch>
            <a:fillRect/>
          </a:stretch>
        </p:blipFill>
        <p:spPr bwMode="auto">
          <a:xfrm>
            <a:off x="2411413" y="2781300"/>
            <a:ext cx="3529012" cy="26431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ChangeArrowheads="1"/>
          </p:cNvSpPr>
          <p:nvPr/>
        </p:nvSpPr>
        <p:spPr bwMode="auto">
          <a:xfrm>
            <a:off x="3924300" y="1916113"/>
            <a:ext cx="4679950" cy="2801937"/>
          </a:xfrm>
          <a:prstGeom prst="rect">
            <a:avLst/>
          </a:prstGeom>
          <a:noFill/>
          <a:ln w="9525">
            <a:noFill/>
            <a:miter lim="800000"/>
            <a:headEnd/>
            <a:tailEnd/>
          </a:ln>
        </p:spPr>
        <p:txBody>
          <a:bodyPr anchor="ctr">
            <a:spAutoFit/>
          </a:bodyPr>
          <a:lstStyle/>
          <a:p>
            <a:pPr eaLnBrk="0" hangingPunct="0"/>
            <a:r>
              <a:rPr lang="ru-RU">
                <a:latin typeface="Times New Roman" pitchFamily="18" charset="0"/>
                <a:ea typeface="Calibri" pitchFamily="34" charset="0"/>
                <a:cs typeface="Times New Roman" pitchFamily="18" charset="0"/>
              </a:rPr>
              <a:t> В процессе познавательно- речевого развития  с использованием сказок  формируются </a:t>
            </a:r>
            <a:r>
              <a:rPr lang="ru-RU" i="1">
                <a:latin typeface="Times New Roman" pitchFamily="18" charset="0"/>
                <a:ea typeface="Calibri" pitchFamily="34" charset="0"/>
                <a:cs typeface="Times New Roman" pitchFamily="18" charset="0"/>
              </a:rPr>
              <a:t>высшие психические процессы </a:t>
            </a:r>
            <a:r>
              <a:rPr lang="ru-RU">
                <a:latin typeface="Times New Roman" pitchFamily="18" charset="0"/>
                <a:ea typeface="Calibri" pitchFamily="34" charset="0"/>
                <a:cs typeface="Times New Roman" pitchFamily="18" charset="0"/>
              </a:rPr>
              <a:t>: внимание, память, воображение, мышление, способность к понятийному мышлению , а так же создаются  </a:t>
            </a:r>
            <a:r>
              <a:rPr lang="ru-RU" i="1">
                <a:latin typeface="Times New Roman" pitchFamily="18" charset="0"/>
                <a:ea typeface="Calibri" pitchFamily="34" charset="0"/>
                <a:cs typeface="Times New Roman" pitchFamily="18" charset="0"/>
              </a:rPr>
              <a:t>необходимые условия для развития различных форм деятельности </a:t>
            </a:r>
            <a:r>
              <a:rPr lang="ru-RU">
                <a:latin typeface="Times New Roman" pitchFamily="18" charset="0"/>
                <a:ea typeface="Calibri" pitchFamily="34" charset="0"/>
                <a:cs typeface="Times New Roman" pitchFamily="18" charset="0"/>
              </a:rPr>
              <a:t>: игровой, трудовой, учебной. </a:t>
            </a:r>
          </a:p>
          <a:p>
            <a:pPr eaLnBrk="0" hangingPunct="0"/>
            <a:endParaRPr lang="ru-RU" sz="1600">
              <a:solidFill>
                <a:srgbClr val="333333"/>
              </a:solidFill>
              <a:latin typeface="Times New Roman" pitchFamily="18" charset="0"/>
              <a:ea typeface="Calibri" pitchFamily="34" charset="0"/>
              <a:cs typeface="Times New Roman" pitchFamily="18" charset="0"/>
            </a:endParaRPr>
          </a:p>
          <a:p>
            <a:pPr eaLnBrk="0" hangingPunct="0"/>
            <a:r>
              <a:rPr lang="ru-RU" sz="1600">
                <a:solidFill>
                  <a:srgbClr val="292929"/>
                </a:solidFill>
                <a:latin typeface="Times New Roman" pitchFamily="18" charset="0"/>
                <a:ea typeface="Calibri" pitchFamily="34" charset="0"/>
                <a:cs typeface="Times New Roman" pitchFamily="18" charset="0"/>
              </a:rPr>
              <a:t> </a:t>
            </a:r>
            <a:endParaRPr lang="ru-RU" sz="1600">
              <a:latin typeface="Times New Roman" pitchFamily="18" charset="0"/>
              <a:ea typeface="Calibri" pitchFamily="34" charset="0"/>
              <a:cs typeface="Times New Roman" pitchFamily="18" charset="0"/>
            </a:endParaRPr>
          </a:p>
        </p:txBody>
      </p:sp>
      <p:pic>
        <p:nvPicPr>
          <p:cNvPr id="8196" name="Picture 4" descr="Иллюстрация 1 из 14 для Развитие речи в детском саду: 2-3 г.: Наглядное пособие - Валентина Гербова | Лабиринт - книги. Источник: Лабиринт"/>
          <p:cNvPicPr>
            <a:picLocks noChangeAspect="1" noChangeArrowheads="1"/>
          </p:cNvPicPr>
          <p:nvPr/>
        </p:nvPicPr>
        <p:blipFill>
          <a:blip r:embed="rId3" cstate="print"/>
          <a:srcRect/>
          <a:stretch>
            <a:fillRect/>
          </a:stretch>
        </p:blipFill>
        <p:spPr bwMode="auto">
          <a:xfrm>
            <a:off x="323850" y="1700213"/>
            <a:ext cx="3455988" cy="3168650"/>
          </a:xfrm>
          <a:prstGeom prst="rect">
            <a:avLst/>
          </a:prstGeom>
          <a:noFill/>
          <a:ln w="9525">
            <a:noFill/>
            <a:miter lim="800000"/>
            <a:headEnd/>
            <a:tailEnd/>
          </a:ln>
        </p:spPr>
      </p:pic>
      <p:sp>
        <p:nvSpPr>
          <p:cNvPr id="8197" name="Прямоугольник 12"/>
          <p:cNvSpPr>
            <a:spLocks noChangeArrowheads="1"/>
          </p:cNvSpPr>
          <p:nvPr/>
        </p:nvSpPr>
        <p:spPr bwMode="auto">
          <a:xfrm>
            <a:off x="827088" y="476250"/>
            <a:ext cx="7632700" cy="954088"/>
          </a:xfrm>
          <a:prstGeom prst="rect">
            <a:avLst/>
          </a:prstGeom>
          <a:noFill/>
          <a:ln w="9525">
            <a:noFill/>
            <a:miter lim="800000"/>
            <a:headEnd/>
            <a:tailEnd/>
          </a:ln>
        </p:spPr>
        <p:txBody>
          <a:bodyPr>
            <a:spAutoFit/>
          </a:bodyPr>
          <a:lstStyle/>
          <a:p>
            <a:r>
              <a:rPr lang="ru-RU" b="1" i="1">
                <a:solidFill>
                  <a:srgbClr val="FF0000"/>
                </a:solidFill>
                <a:latin typeface="Times New Roman" pitchFamily="18" charset="0"/>
                <a:cs typeface="Times New Roman" pitchFamily="18" charset="0"/>
              </a:rPr>
              <a:t>ЦЕЛЬ применения сказок в познавательно-речевом развитии детей </a:t>
            </a:r>
            <a:r>
              <a:rPr lang="ru-RU" sz="2000">
                <a:latin typeface="Times New Roman" pitchFamily="18" charset="0"/>
                <a:cs typeface="Times New Roman" pitchFamily="18" charset="0"/>
              </a:rPr>
              <a:t> – </a:t>
            </a:r>
            <a:r>
              <a:rPr lang="ru-RU">
                <a:latin typeface="Times New Roman" pitchFamily="18" charset="0"/>
                <a:cs typeface="Times New Roman" pitchFamily="18" charset="0"/>
              </a:rPr>
              <a:t>изложить изучаемый материал так, чтобы на основе логических связей   он стал доступнее и  легко и длительно запоминался.</a:t>
            </a:r>
            <a:endParaRPr lang="ru-RU"/>
          </a:p>
        </p:txBody>
      </p:sp>
      <p:sp>
        <p:nvSpPr>
          <p:cNvPr id="10" name="Прямоугольник 9"/>
          <p:cNvSpPr/>
          <p:nvPr/>
        </p:nvSpPr>
        <p:spPr>
          <a:xfrm>
            <a:off x="1187450" y="5300663"/>
            <a:ext cx="6985000" cy="923925"/>
          </a:xfrm>
          <a:prstGeom prst="rect">
            <a:avLst/>
          </a:prstGeom>
        </p:spPr>
        <p:txBody>
          <a:bodyPr>
            <a:spAutoFit/>
          </a:bodyPr>
          <a:lstStyle/>
          <a:p>
            <a:pPr>
              <a:defRPr/>
            </a:pPr>
            <a:r>
              <a:rPr lang="ru-RU" i="1" dirty="0">
                <a:solidFill>
                  <a:schemeClr val="tx2">
                    <a:lumMod val="75000"/>
                  </a:schemeClr>
                </a:solidFill>
              </a:rPr>
              <a:t>«Родной язык, его беспрепятственное и всестороннее развитие должны быть поставлены в основу воспитания и познавательного развития </a:t>
            </a:r>
            <a:r>
              <a:rPr lang="ru-RU" i="1" dirty="0">
                <a:solidFill>
                  <a:schemeClr val="tx2">
                    <a:lumMod val="75000"/>
                  </a:schemeClr>
                </a:solidFill>
                <a:latin typeface="Times New Roman" pitchFamily="18" charset="0"/>
                <a:cs typeface="Times New Roman" pitchFamily="18" charset="0"/>
              </a:rPr>
              <a:t>»                      </a:t>
            </a:r>
            <a:r>
              <a:rPr lang="ru-RU" dirty="0">
                <a:latin typeface="Times New Roman" pitchFamily="18" charset="0"/>
                <a:cs typeface="Times New Roman" pitchFamily="18" charset="0"/>
              </a:rPr>
              <a:t>Е. И. Тихеева.</a:t>
            </a:r>
            <a:r>
              <a:rPr lang="ru-RU" i="1" dirty="0">
                <a:solidFill>
                  <a:schemeClr val="tx2">
                    <a:lumMod val="75000"/>
                  </a:schemeClr>
                </a:solidFill>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Прямоугольник 4"/>
          <p:cNvSpPr>
            <a:spLocks noChangeArrowheads="1"/>
          </p:cNvSpPr>
          <p:nvPr/>
        </p:nvSpPr>
        <p:spPr bwMode="auto">
          <a:xfrm>
            <a:off x="1908175" y="188913"/>
            <a:ext cx="5191125" cy="400050"/>
          </a:xfrm>
          <a:prstGeom prst="rect">
            <a:avLst/>
          </a:prstGeom>
          <a:noFill/>
          <a:ln w="9525">
            <a:noFill/>
            <a:miter lim="800000"/>
            <a:headEnd/>
            <a:tailEnd/>
          </a:ln>
        </p:spPr>
        <p:txBody>
          <a:bodyPr wrap="none">
            <a:spAutoFit/>
          </a:bodyPr>
          <a:lstStyle/>
          <a:p>
            <a:r>
              <a:rPr lang="ru-RU" sz="2000" b="1" i="1">
                <a:solidFill>
                  <a:srgbClr val="C00000"/>
                </a:solidFill>
                <a:latin typeface="Times New Roman" pitchFamily="18" charset="0"/>
                <a:cs typeface="Times New Roman" pitchFamily="18" charset="0"/>
              </a:rPr>
              <a:t>Приемы  познавательно-речевого  развития</a:t>
            </a:r>
          </a:p>
        </p:txBody>
      </p:sp>
      <p:graphicFrame>
        <p:nvGraphicFramePr>
          <p:cNvPr id="15" name="Таблица 14"/>
          <p:cNvGraphicFramePr>
            <a:graphicFrameLocks noGrp="1"/>
          </p:cNvGraphicFramePr>
          <p:nvPr/>
        </p:nvGraphicFramePr>
        <p:xfrm>
          <a:off x="900113" y="549275"/>
          <a:ext cx="7632327" cy="3383781"/>
        </p:xfrm>
        <a:graphic>
          <a:graphicData uri="http://schemas.openxmlformats.org/drawingml/2006/table">
            <a:tbl>
              <a:tblPr/>
              <a:tblGrid>
                <a:gridCol w="2011240">
                  <a:extLst>
                    <a:ext uri="{9D8B030D-6E8A-4147-A177-3AD203B41FA5}">
                      <a16:colId xmlns:a16="http://schemas.microsoft.com/office/drawing/2014/main" xmlns="" val="20000"/>
                    </a:ext>
                  </a:extLst>
                </a:gridCol>
                <a:gridCol w="2444065">
                  <a:extLst>
                    <a:ext uri="{9D8B030D-6E8A-4147-A177-3AD203B41FA5}">
                      <a16:colId xmlns:a16="http://schemas.microsoft.com/office/drawing/2014/main" xmlns="" val="20001"/>
                    </a:ext>
                  </a:extLst>
                </a:gridCol>
                <a:gridCol w="3177022">
                  <a:extLst>
                    <a:ext uri="{9D8B030D-6E8A-4147-A177-3AD203B41FA5}">
                      <a16:colId xmlns:a16="http://schemas.microsoft.com/office/drawing/2014/main" xmlns="" val="20002"/>
                    </a:ext>
                  </a:extLst>
                </a:gridCol>
              </a:tblGrid>
              <a:tr h="273437">
                <a:tc>
                  <a:txBody>
                    <a:bodyPr/>
                    <a:lstStyle/>
                    <a:p>
                      <a:pPr algn="just">
                        <a:spcAft>
                          <a:spcPts val="0"/>
                        </a:spcAft>
                      </a:pPr>
                      <a:r>
                        <a:rPr lang="ru-RU" sz="1600" b="1" dirty="0">
                          <a:solidFill>
                            <a:srgbClr val="000000"/>
                          </a:solidFill>
                          <a:latin typeface="Times New Roman"/>
                          <a:ea typeface="Calibri"/>
                          <a:cs typeface="Times New Roman"/>
                        </a:rPr>
                        <a:t>        Наглядные </a:t>
                      </a:r>
                      <a:endParaRPr lang="ru-RU" sz="16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b="1">
                          <a:solidFill>
                            <a:srgbClr val="000000"/>
                          </a:solidFill>
                          <a:latin typeface="Times New Roman"/>
                          <a:ea typeface="Calibri"/>
                          <a:cs typeface="Times New Roman"/>
                        </a:rPr>
                        <a:t>     Словесные</a:t>
                      </a:r>
                      <a:endParaRPr lang="ru-RU" sz="16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600" b="1">
                          <a:solidFill>
                            <a:srgbClr val="000000"/>
                          </a:solidFill>
                          <a:latin typeface="Times New Roman"/>
                          <a:ea typeface="Calibri"/>
                          <a:cs typeface="Times New Roman"/>
                        </a:rPr>
                        <a:t>          Игровые </a:t>
                      </a:r>
                      <a:endParaRPr lang="ru-RU" sz="160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10344">
                <a:tc>
                  <a:txBody>
                    <a:bodyPr/>
                    <a:lstStyle/>
                    <a:p>
                      <a:pPr marL="342900" lvl="0" indent="-342900">
                        <a:spcAft>
                          <a:spcPts val="0"/>
                        </a:spcAft>
                        <a:buFont typeface="Wingdings"/>
                        <a:buChar char=""/>
                      </a:pPr>
                      <a:r>
                        <a:rPr lang="ru-RU" sz="1400" dirty="0">
                          <a:latin typeface="Times New Roman"/>
                          <a:ea typeface="Calibri"/>
                          <a:cs typeface="Times New Roman"/>
                        </a:rPr>
                        <a:t>Показ иллюстраций, картин, объекта</a:t>
                      </a:r>
                      <a:endParaRPr lang="ru-RU" sz="1400" dirty="0">
                        <a:latin typeface="Calibri"/>
                        <a:ea typeface="Calibri"/>
                        <a:cs typeface="Times New Roman"/>
                      </a:endParaRPr>
                    </a:p>
                    <a:p>
                      <a:pPr marL="342900" lvl="0" indent="-342900">
                        <a:spcAft>
                          <a:spcPts val="0"/>
                        </a:spcAft>
                        <a:buFont typeface="Wingdings"/>
                        <a:buChar char=""/>
                      </a:pPr>
                      <a:r>
                        <a:rPr lang="ru-RU" sz="1400" dirty="0">
                          <a:latin typeface="Times New Roman"/>
                          <a:ea typeface="Calibri"/>
                          <a:cs typeface="Times New Roman"/>
                        </a:rPr>
                        <a:t>Моделирование </a:t>
                      </a:r>
                      <a:endParaRPr lang="ru-RU" sz="1400" dirty="0">
                        <a:latin typeface="Calibri"/>
                        <a:ea typeface="Calibri"/>
                        <a:cs typeface="Times New Roman"/>
                      </a:endParaRPr>
                    </a:p>
                    <a:p>
                      <a:pPr>
                        <a:spcAft>
                          <a:spcPts val="0"/>
                        </a:spcAft>
                      </a:pPr>
                      <a:r>
                        <a:rPr lang="ru-RU" sz="1400" dirty="0">
                          <a:latin typeface="Times New Roman"/>
                          <a:ea typeface="Calibri"/>
                          <a:cs typeface="Times New Roman"/>
                        </a:rPr>
                        <a:t>(схемы,</a:t>
                      </a:r>
                      <a:r>
                        <a:rPr lang="ru-RU" sz="1400" baseline="0" dirty="0">
                          <a:latin typeface="Times New Roman"/>
                          <a:ea typeface="Calibri"/>
                          <a:cs typeface="Times New Roman"/>
                        </a:rPr>
                        <a:t> </a:t>
                      </a:r>
                      <a:r>
                        <a:rPr lang="ru-RU" sz="1400" dirty="0">
                          <a:latin typeface="Times New Roman"/>
                          <a:ea typeface="Calibri"/>
                          <a:cs typeface="Times New Roman"/>
                        </a:rPr>
                        <a:t>мнемотехника)</a:t>
                      </a:r>
                      <a:endParaRPr lang="ru-RU" sz="14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ru-RU" sz="1400" dirty="0">
                          <a:latin typeface="Times New Roman"/>
                          <a:ea typeface="Calibri"/>
                          <a:cs typeface="Times New Roman"/>
                        </a:rPr>
                        <a:t>Речевые упражнения</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Речевой образец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Вопрос</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Подсказка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Повторное проговаривание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Оценка детской речи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Напоминание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Объяснение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Указание </a:t>
                      </a:r>
                      <a:endParaRPr lang="ru-RU" sz="1400" dirty="0">
                        <a:latin typeface="Calibri"/>
                        <a:ea typeface="Calibri"/>
                        <a:cs typeface="Times New Roman"/>
                      </a:endParaRPr>
                    </a:p>
                    <a:p>
                      <a:pPr marL="342900" lvl="0" indent="-342900">
                        <a:spcAft>
                          <a:spcPts val="0"/>
                        </a:spcAft>
                        <a:buFont typeface="Wingdings"/>
                        <a:buChar char=""/>
                      </a:pPr>
                      <a:r>
                        <a:rPr lang="ru-RU" sz="1400" dirty="0">
                          <a:latin typeface="Times New Roman"/>
                          <a:ea typeface="Calibri"/>
                          <a:cs typeface="Times New Roman"/>
                        </a:rPr>
                        <a:t>Словесные поручения </a:t>
                      </a:r>
                      <a:endParaRPr lang="ru-RU" sz="1400" dirty="0">
                        <a:latin typeface="Calibri"/>
                        <a:ea typeface="Calibri"/>
                        <a:cs typeface="Times New Roman"/>
                      </a:endParaRPr>
                    </a:p>
                    <a:p>
                      <a:pPr marL="342900" lvl="0" indent="-342900">
                        <a:spcAft>
                          <a:spcPts val="0"/>
                        </a:spcAft>
                        <a:buFont typeface="Wingdings"/>
                        <a:buChar char=""/>
                      </a:pPr>
                      <a:r>
                        <a:rPr lang="ru-RU" sz="1400" dirty="0">
                          <a:latin typeface="Times New Roman"/>
                          <a:ea typeface="Calibri"/>
                          <a:cs typeface="Times New Roman"/>
                        </a:rPr>
                        <a:t>Чтение литературных произведений  </a:t>
                      </a:r>
                      <a:endParaRPr lang="ru-RU" sz="14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ru-RU" sz="1400" dirty="0">
                          <a:latin typeface="Times New Roman"/>
                          <a:ea typeface="Calibri"/>
                          <a:cs typeface="Times New Roman"/>
                        </a:rPr>
                        <a:t>Сюрпризный момент</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Игровой персонаж</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Речевые игры </a:t>
                      </a:r>
                      <a:endParaRPr lang="ru-RU" sz="1400" dirty="0">
                        <a:latin typeface="Calibri"/>
                        <a:ea typeface="Calibri"/>
                        <a:cs typeface="Times New Roman"/>
                      </a:endParaRPr>
                    </a:p>
                    <a:p>
                      <a:pPr marL="342900" lvl="0" indent="-342900">
                        <a:spcAft>
                          <a:spcPts val="0"/>
                        </a:spcAft>
                        <a:buFont typeface="Wingdings"/>
                        <a:buChar char=""/>
                      </a:pPr>
                      <a:r>
                        <a:rPr lang="ru-RU" sz="1400" dirty="0">
                          <a:latin typeface="Times New Roman"/>
                          <a:ea typeface="Calibri"/>
                          <a:cs typeface="Times New Roman"/>
                        </a:rPr>
                        <a:t>Игры - экспериментирования </a:t>
                      </a:r>
                      <a:endParaRPr lang="ru-RU" sz="1400" dirty="0">
                        <a:latin typeface="Calibri"/>
                        <a:ea typeface="Calibri"/>
                        <a:cs typeface="Times New Roman"/>
                      </a:endParaRPr>
                    </a:p>
                    <a:p>
                      <a:pPr algn="just">
                        <a:spcAft>
                          <a:spcPts val="0"/>
                        </a:spcAft>
                      </a:pPr>
                      <a:r>
                        <a:rPr lang="ru-RU" sz="1400" dirty="0">
                          <a:latin typeface="Times New Roman"/>
                          <a:ea typeface="Calibri"/>
                          <a:cs typeface="Times New Roman"/>
                        </a:rPr>
                        <a:t>      с предметами и материалами</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Моделирование сказочных сюжетов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Эмоциональность педагога</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Элементы ТРИЗ</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Проблемные ситуации и вопросы </a:t>
                      </a:r>
                      <a:endParaRPr lang="ru-RU" sz="1400" dirty="0">
                        <a:latin typeface="Calibri"/>
                        <a:ea typeface="Calibri"/>
                        <a:cs typeface="Times New Roman"/>
                      </a:endParaRPr>
                    </a:p>
                    <a:p>
                      <a:pPr marL="342900" lvl="0" indent="-342900" algn="just">
                        <a:spcAft>
                          <a:spcPts val="0"/>
                        </a:spcAft>
                        <a:buFont typeface="Wingdings"/>
                        <a:buChar char=""/>
                      </a:pPr>
                      <a:r>
                        <a:rPr lang="ru-RU" sz="1400" dirty="0">
                          <a:latin typeface="Times New Roman"/>
                          <a:ea typeface="Calibri"/>
                          <a:cs typeface="Times New Roman"/>
                        </a:rPr>
                        <a:t>Игровые задания </a:t>
                      </a:r>
                      <a:endParaRPr lang="ru-RU" sz="1400" dirty="0">
                        <a:latin typeface="Calibri"/>
                        <a:ea typeface="Calibri"/>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9234" name="Picture 13" descr="http://cs617222.vk.me/v617222324/131a5/eB8j3FFMw0E.jpg"/>
          <p:cNvPicPr>
            <a:picLocks noChangeAspect="1" noChangeArrowheads="1"/>
          </p:cNvPicPr>
          <p:nvPr/>
        </p:nvPicPr>
        <p:blipFill>
          <a:blip r:embed="rId3" cstate="print"/>
          <a:srcRect/>
          <a:stretch>
            <a:fillRect/>
          </a:stretch>
        </p:blipFill>
        <p:spPr bwMode="auto">
          <a:xfrm>
            <a:off x="827088" y="3716338"/>
            <a:ext cx="2089150" cy="25796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rame2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243" name="Picture 10" descr="http://www.chado.spb.ru/pic_edit/2016_3/masha_skazkin_dom.jpg"/>
          <p:cNvPicPr>
            <a:picLocks noChangeAspect="1" noChangeArrowheads="1"/>
          </p:cNvPicPr>
          <p:nvPr/>
        </p:nvPicPr>
        <p:blipFill>
          <a:blip r:embed="rId3" cstate="print"/>
          <a:srcRect/>
          <a:stretch>
            <a:fillRect/>
          </a:stretch>
        </p:blipFill>
        <p:spPr bwMode="auto">
          <a:xfrm>
            <a:off x="755650" y="476250"/>
            <a:ext cx="4032250" cy="2847975"/>
          </a:xfrm>
          <a:prstGeom prst="rect">
            <a:avLst/>
          </a:prstGeom>
          <a:noFill/>
          <a:ln w="9525">
            <a:noFill/>
            <a:miter lim="800000"/>
            <a:headEnd/>
            <a:tailEnd/>
          </a:ln>
        </p:spPr>
      </p:pic>
      <p:pic>
        <p:nvPicPr>
          <p:cNvPr id="10244" name="Picture 12" descr="https://i.ytimg.com/vi/h_7kfAmrIj8/maxresdefault.jpg"/>
          <p:cNvPicPr>
            <a:picLocks noChangeAspect="1" noChangeArrowheads="1"/>
          </p:cNvPicPr>
          <p:nvPr/>
        </p:nvPicPr>
        <p:blipFill>
          <a:blip r:embed="rId4" cstate="print"/>
          <a:srcRect/>
          <a:stretch>
            <a:fillRect/>
          </a:stretch>
        </p:blipFill>
        <p:spPr bwMode="auto">
          <a:xfrm>
            <a:off x="3924300" y="3644900"/>
            <a:ext cx="4392613" cy="2471738"/>
          </a:xfrm>
          <a:prstGeom prst="rect">
            <a:avLst/>
          </a:prstGeom>
          <a:noFill/>
          <a:ln w="9525">
            <a:noFill/>
            <a:miter lim="800000"/>
            <a:headEnd/>
            <a:tailEnd/>
          </a:ln>
        </p:spPr>
      </p:pic>
      <p:pic>
        <p:nvPicPr>
          <p:cNvPr id="10245" name="Picture 14" descr="https://i.ytimg.com/vi/AaVoNLcwGGc/maxresdefault.jpg"/>
          <p:cNvPicPr>
            <a:picLocks noChangeAspect="1" noChangeArrowheads="1"/>
          </p:cNvPicPr>
          <p:nvPr/>
        </p:nvPicPr>
        <p:blipFill>
          <a:blip r:embed="rId5" cstate="print"/>
          <a:srcRect/>
          <a:stretch>
            <a:fillRect/>
          </a:stretch>
        </p:blipFill>
        <p:spPr bwMode="auto">
          <a:xfrm>
            <a:off x="4932363" y="620713"/>
            <a:ext cx="3840162" cy="2879725"/>
          </a:xfrm>
          <a:prstGeom prst="rect">
            <a:avLst/>
          </a:prstGeom>
          <a:noFill/>
          <a:ln w="9525">
            <a:noFill/>
            <a:miter lim="800000"/>
            <a:headEnd/>
            <a:tailEnd/>
          </a:ln>
        </p:spPr>
      </p:pic>
      <p:pic>
        <p:nvPicPr>
          <p:cNvPr id="10246" name="Picture 16" descr="http://2.bp.blogspot.com/-eHJuaDABDwo/UrCYR2Ss2lI/AAAAAAAAAD0/m8OunwJtHAc/s1600/%D0%9A%D0%BE%D1%88%D0%BA%D0%B8%D0%BD+%D0%B4%D0%BE%D0%BC+%D1%81%D0%BC%D0%BE%D1%82%D1%80%D0%B5%D1%82%D1%8C+%D0%BE%D0%BD%D0%BB%D0%B0%D0%B9%D0%BD+%D0%B2%D0%B8%D0%B4%D0%B5%D0%BE+%D0%B8%D0%BB%D0%BB%D1%8E%D1%81%D1%82%D1%80%D0%B0%D1%86%D0%B8%D0%B8.jpg"/>
          <p:cNvPicPr>
            <a:picLocks noChangeAspect="1" noChangeArrowheads="1"/>
          </p:cNvPicPr>
          <p:nvPr/>
        </p:nvPicPr>
        <p:blipFill>
          <a:blip r:embed="rId6" cstate="print"/>
          <a:srcRect/>
          <a:stretch>
            <a:fillRect/>
          </a:stretch>
        </p:blipFill>
        <p:spPr bwMode="auto">
          <a:xfrm>
            <a:off x="0" y="3716338"/>
            <a:ext cx="3816350" cy="21478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3449</TotalTime>
  <Words>1468</Words>
  <Application>Microsoft Office PowerPoint</Application>
  <PresentationFormat>Экран (4:3)</PresentationFormat>
  <Paragraphs>104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 насильственно преподавай детям науки, милейший, а в процессе игры, тогда ты лучше увидишь, кто к чему склонен».                                       Сократ</dc:title>
  <dc:creator>asus</dc:creator>
  <cp:lastModifiedBy>Admin</cp:lastModifiedBy>
  <cp:revision>400</cp:revision>
  <dcterms:created xsi:type="dcterms:W3CDTF">2009-01-28T10:14:17Z</dcterms:created>
  <dcterms:modified xsi:type="dcterms:W3CDTF">2016-11-08T16:40:39Z</dcterms:modified>
</cp:coreProperties>
</file>